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34"/>
  </p:notesMasterIdLst>
  <p:sldIdLst>
    <p:sldId id="256" r:id="rId3"/>
    <p:sldId id="261" r:id="rId4"/>
    <p:sldId id="262" r:id="rId5"/>
    <p:sldId id="263" r:id="rId6"/>
    <p:sldId id="257" r:id="rId7"/>
    <p:sldId id="267" r:id="rId8"/>
    <p:sldId id="303" r:id="rId9"/>
    <p:sldId id="439" r:id="rId10"/>
    <p:sldId id="444" r:id="rId11"/>
    <p:sldId id="304" r:id="rId12"/>
    <p:sldId id="442" r:id="rId13"/>
    <p:sldId id="437" r:id="rId14"/>
    <p:sldId id="300" r:id="rId15"/>
    <p:sldId id="440" r:id="rId16"/>
    <p:sldId id="441" r:id="rId17"/>
    <p:sldId id="302" r:id="rId18"/>
    <p:sldId id="307" r:id="rId19"/>
    <p:sldId id="305" r:id="rId20"/>
    <p:sldId id="308" r:id="rId21"/>
    <p:sldId id="306" r:id="rId22"/>
    <p:sldId id="309" r:id="rId23"/>
    <p:sldId id="438" r:id="rId24"/>
    <p:sldId id="445" r:id="rId25"/>
    <p:sldId id="446" r:id="rId26"/>
    <p:sldId id="447" r:id="rId27"/>
    <p:sldId id="289" r:id="rId28"/>
    <p:sldId id="436" r:id="rId29"/>
    <p:sldId id="297" r:id="rId30"/>
    <p:sldId id="365" r:id="rId31"/>
    <p:sldId id="348" r:id="rId32"/>
    <p:sldId id="264"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7" autoAdjust="0"/>
    <p:restoredTop sz="64859" autoAdjust="0"/>
  </p:normalViewPr>
  <p:slideViewPr>
    <p:cSldViewPr snapToGrid="0">
      <p:cViewPr>
        <p:scale>
          <a:sx n="66" d="100"/>
          <a:sy n="66" d="100"/>
        </p:scale>
        <p:origin x="666" y="225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c3eaf3f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c3eaf3f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https://miai.vn/2021/01/06/nhin-doi-theo-cach-cua-mang-cnn-visualize-feature-maps-heatmap/</a:t>
            </a:r>
          </a:p>
        </p:txBody>
      </p:sp>
      <p:sp>
        <p:nvSpPr>
          <p:cNvPr id="4" name="Slide Number Placeholder 3"/>
          <p:cNvSpPr>
            <a:spLocks noGrp="1"/>
          </p:cNvSpPr>
          <p:nvPr>
            <p:ph type="sldNum" sz="quarter" idx="10"/>
          </p:nvPr>
        </p:nvSpPr>
        <p:spPr/>
        <p:txBody>
          <a:bodyPr/>
          <a:lstStyle/>
          <a:p>
            <a:fld id="{74668BCF-21A2-461F-AAC6-16B7FF9C72B7}" type="slidenum">
              <a:rPr lang="en-US" smtClean="0"/>
              <a:t>19</a:t>
            </a:fld>
            <a:endParaRPr lang="en-US"/>
          </a:p>
        </p:txBody>
      </p:sp>
    </p:spTree>
    <p:extLst>
      <p:ext uri="{BB962C8B-B14F-4D97-AF65-F5344CB8AC3E}">
        <p14:creationId xmlns:p14="http://schemas.microsoft.com/office/powerpoint/2010/main" val="2481347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https://towardsdatascience.com/intuitively-understanding-connectionist-temporal-classification-3797e43a86c</a:t>
            </a:r>
          </a:p>
          <a:p>
            <a:r>
              <a:rPr lang="en-US" dirty="0"/>
              <a:t>https://towardsdatascience.com/beam-search-decoding-in-ctc-trained-neural-networks-5a889a3d85a7</a:t>
            </a:r>
          </a:p>
          <a:p>
            <a:endParaRPr lang="en-US" dirty="0"/>
          </a:p>
        </p:txBody>
      </p:sp>
      <p:sp>
        <p:nvSpPr>
          <p:cNvPr id="4" name="Slide Number Placeholder 3"/>
          <p:cNvSpPr>
            <a:spLocks noGrp="1"/>
          </p:cNvSpPr>
          <p:nvPr>
            <p:ph type="sldNum" sz="quarter" idx="10"/>
          </p:nvPr>
        </p:nvSpPr>
        <p:spPr/>
        <p:txBody>
          <a:bodyPr/>
          <a:lstStyle/>
          <a:p>
            <a:fld id="{74668BCF-21A2-461F-AAC6-16B7FF9C72B7}" type="slidenum">
              <a:rPr lang="en-US" smtClean="0"/>
              <a:t>20</a:t>
            </a:fld>
            <a:endParaRPr lang="en-US"/>
          </a:p>
        </p:txBody>
      </p:sp>
    </p:spTree>
    <p:extLst>
      <p:ext uri="{BB962C8B-B14F-4D97-AF65-F5344CB8AC3E}">
        <p14:creationId xmlns:p14="http://schemas.microsoft.com/office/powerpoint/2010/main" val="3403773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https://towardsdatascience.com/intuitively-understanding-connectionist-temporal-classification-3797e43a86c</a:t>
            </a:r>
          </a:p>
          <a:p>
            <a:r>
              <a:rPr lang="en-US" dirty="0"/>
              <a:t>https://towardsdatascience.com/beam-search-decoding-in-ctc-trained-neural-networks-5a889a3d85a7</a:t>
            </a:r>
          </a:p>
          <a:p>
            <a:endParaRPr lang="en-US" dirty="0"/>
          </a:p>
        </p:txBody>
      </p:sp>
      <p:sp>
        <p:nvSpPr>
          <p:cNvPr id="4" name="Slide Number Placeholder 3"/>
          <p:cNvSpPr>
            <a:spLocks noGrp="1"/>
          </p:cNvSpPr>
          <p:nvPr>
            <p:ph type="sldNum" sz="quarter" idx="10"/>
          </p:nvPr>
        </p:nvSpPr>
        <p:spPr/>
        <p:txBody>
          <a:bodyPr/>
          <a:lstStyle/>
          <a:p>
            <a:fld id="{74668BCF-21A2-461F-AAC6-16B7FF9C72B7}" type="slidenum">
              <a:rPr lang="en-US" smtClean="0"/>
              <a:t>21</a:t>
            </a:fld>
            <a:endParaRPr lang="en-US"/>
          </a:p>
        </p:txBody>
      </p:sp>
    </p:spTree>
    <p:extLst>
      <p:ext uri="{BB962C8B-B14F-4D97-AF65-F5344CB8AC3E}">
        <p14:creationId xmlns:p14="http://schemas.microsoft.com/office/powerpoint/2010/main" val="2168442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672056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https://keras.io/examples/vision/captcha_ocr/</a:t>
            </a:r>
          </a:p>
          <a:p>
            <a:pPr marL="0" lvl="0" indent="0" algn="l" rtl="0">
              <a:spcBef>
                <a:spcPts val="0"/>
              </a:spcBef>
              <a:spcAft>
                <a:spcPts val="0"/>
              </a:spcAft>
              <a:buNone/>
            </a:pPr>
            <a:r>
              <a:rPr lang="en-US" dirty="0" smtClean="0"/>
              <a:t>https://github.com/rajesh-bhat/spark-ai-summit-2020-text-extraction/blob/master/CRNN_CTC_wandb.ipynb</a:t>
            </a:r>
            <a:endParaRPr dirty="0"/>
          </a:p>
        </p:txBody>
      </p:sp>
    </p:spTree>
    <p:extLst>
      <p:ext uri="{BB962C8B-B14F-4D97-AF65-F5344CB8AC3E}">
        <p14:creationId xmlns:p14="http://schemas.microsoft.com/office/powerpoint/2010/main" val="4224297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5ae8d4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5ae8d4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9017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03363C-98F8-41C4-ADB8-29A3C82B2660}" type="slidenum">
              <a:rPr lang="en-US" smtClean="0"/>
              <a:t>30</a:t>
            </a:fld>
            <a:endParaRPr lang="en-US"/>
          </a:p>
        </p:txBody>
      </p:sp>
    </p:spTree>
    <p:extLst>
      <p:ext uri="{BB962C8B-B14F-4D97-AF65-F5344CB8AC3E}">
        <p14:creationId xmlns:p14="http://schemas.microsoft.com/office/powerpoint/2010/main" val="3843163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e2ff27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e2ff27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e978e2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e978e2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6e978e2f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6e978e2f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6e978e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6e978e2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d3a2f36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d3a2f36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765441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577827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https://arxiv.org/pdf/1507.05717.pdf</a:t>
            </a:r>
          </a:p>
        </p:txBody>
      </p:sp>
      <p:sp>
        <p:nvSpPr>
          <p:cNvPr id="4" name="Slide Number Placeholder 3"/>
          <p:cNvSpPr>
            <a:spLocks noGrp="1"/>
          </p:cNvSpPr>
          <p:nvPr>
            <p:ph type="sldNum" sz="quarter" idx="10"/>
          </p:nvPr>
        </p:nvSpPr>
        <p:spPr/>
        <p:txBody>
          <a:bodyPr/>
          <a:lstStyle/>
          <a:p>
            <a:fld id="{74668BCF-21A2-461F-AAC6-16B7FF9C72B7}" type="slidenum">
              <a:rPr lang="en-US" smtClean="0"/>
              <a:t>16</a:t>
            </a:fld>
            <a:endParaRPr lang="en-US"/>
          </a:p>
        </p:txBody>
      </p:sp>
    </p:spTree>
    <p:extLst>
      <p:ext uri="{BB962C8B-B14F-4D97-AF65-F5344CB8AC3E}">
        <p14:creationId xmlns:p14="http://schemas.microsoft.com/office/powerpoint/2010/main" val="954339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https://miai.vn/2021/01/06/nhin-doi-theo-cach-cua-mang-cnn-visualize-feature-maps-heatmap/</a:t>
            </a:r>
          </a:p>
        </p:txBody>
      </p:sp>
      <p:sp>
        <p:nvSpPr>
          <p:cNvPr id="4" name="Slide Number Placeholder 3"/>
          <p:cNvSpPr>
            <a:spLocks noGrp="1"/>
          </p:cNvSpPr>
          <p:nvPr>
            <p:ph type="sldNum" sz="quarter" idx="10"/>
          </p:nvPr>
        </p:nvSpPr>
        <p:spPr/>
        <p:txBody>
          <a:bodyPr/>
          <a:lstStyle/>
          <a:p>
            <a:fld id="{74668BCF-21A2-461F-AAC6-16B7FF9C72B7}" type="slidenum">
              <a:rPr lang="en-US" smtClean="0"/>
              <a:t>18</a:t>
            </a:fld>
            <a:endParaRPr lang="en-US"/>
          </a:p>
        </p:txBody>
      </p:sp>
    </p:spTree>
    <p:extLst>
      <p:ext uri="{BB962C8B-B14F-4D97-AF65-F5344CB8AC3E}">
        <p14:creationId xmlns:p14="http://schemas.microsoft.com/office/powerpoint/2010/main" val="1661528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8" name="Google Shape;88;p1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6"/>
          <p:cNvSpPr/>
          <p:nvPr/>
        </p:nvSpPr>
        <p:spPr>
          <a:xfrm>
            <a:off x="0" y="-125"/>
            <a:ext cx="4572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2CC"/>
              </a:buClr>
              <a:buSzPts val="3200"/>
              <a:buNone/>
              <a:defRPr sz="3200">
                <a:solidFill>
                  <a:srgbClr val="FFF2CC"/>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6"/>
          <p:cNvSpPr txBox="1">
            <a:spLocks noGrp="1"/>
          </p:cNvSpPr>
          <p:nvPr>
            <p:ph type="subTitle" idx="1"/>
          </p:nvPr>
        </p:nvSpPr>
        <p:spPr>
          <a:xfrm>
            <a:off x="265500" y="3226800"/>
            <a:ext cx="4045200" cy="811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C9DAF8"/>
              </a:buClr>
              <a:buSzPts val="2100"/>
              <a:buNone/>
              <a:defRPr sz="2100">
                <a:solidFill>
                  <a:srgbClr val="C9DAF8"/>
                </a:solidFill>
              </a:defRPr>
            </a:lvl1pPr>
            <a:lvl2pPr lvl="1" algn="ctr" rtl="0">
              <a:lnSpc>
                <a:spcPct val="100000"/>
              </a:lnSpc>
              <a:spcBef>
                <a:spcPts val="0"/>
              </a:spcBef>
              <a:spcAft>
                <a:spcPts val="0"/>
              </a:spcAft>
              <a:buClr>
                <a:srgbClr val="CFE2F3"/>
              </a:buClr>
              <a:buSzPts val="2100"/>
              <a:buNone/>
              <a:defRPr sz="2100">
                <a:solidFill>
                  <a:srgbClr val="CFE2F3"/>
                </a:solidFill>
              </a:defRPr>
            </a:lvl2pPr>
            <a:lvl3pPr lvl="2" algn="ctr" rtl="0">
              <a:lnSpc>
                <a:spcPct val="100000"/>
              </a:lnSpc>
              <a:spcBef>
                <a:spcPts val="0"/>
              </a:spcBef>
              <a:spcAft>
                <a:spcPts val="0"/>
              </a:spcAft>
              <a:buClr>
                <a:srgbClr val="CFE2F3"/>
              </a:buClr>
              <a:buSzPts val="2100"/>
              <a:buNone/>
              <a:defRPr sz="2100">
                <a:solidFill>
                  <a:srgbClr val="CFE2F3"/>
                </a:solidFill>
              </a:defRPr>
            </a:lvl3pPr>
            <a:lvl4pPr lvl="3" algn="ctr" rtl="0">
              <a:lnSpc>
                <a:spcPct val="100000"/>
              </a:lnSpc>
              <a:spcBef>
                <a:spcPts val="0"/>
              </a:spcBef>
              <a:spcAft>
                <a:spcPts val="0"/>
              </a:spcAft>
              <a:buClr>
                <a:srgbClr val="CFE2F3"/>
              </a:buClr>
              <a:buSzPts val="2100"/>
              <a:buNone/>
              <a:defRPr sz="2100">
                <a:solidFill>
                  <a:srgbClr val="CFE2F3"/>
                </a:solidFill>
              </a:defRPr>
            </a:lvl4pPr>
            <a:lvl5pPr lvl="4" algn="ctr" rtl="0">
              <a:lnSpc>
                <a:spcPct val="100000"/>
              </a:lnSpc>
              <a:spcBef>
                <a:spcPts val="0"/>
              </a:spcBef>
              <a:spcAft>
                <a:spcPts val="0"/>
              </a:spcAft>
              <a:buClr>
                <a:srgbClr val="CFE2F3"/>
              </a:buClr>
              <a:buSzPts val="2100"/>
              <a:buNone/>
              <a:defRPr sz="2100">
                <a:solidFill>
                  <a:srgbClr val="CFE2F3"/>
                </a:solidFill>
              </a:defRPr>
            </a:lvl5pPr>
            <a:lvl6pPr lvl="5" algn="ctr" rtl="0">
              <a:lnSpc>
                <a:spcPct val="100000"/>
              </a:lnSpc>
              <a:spcBef>
                <a:spcPts val="0"/>
              </a:spcBef>
              <a:spcAft>
                <a:spcPts val="0"/>
              </a:spcAft>
              <a:buClr>
                <a:srgbClr val="CFE2F3"/>
              </a:buClr>
              <a:buSzPts val="2100"/>
              <a:buNone/>
              <a:defRPr sz="2100">
                <a:solidFill>
                  <a:srgbClr val="CFE2F3"/>
                </a:solidFill>
              </a:defRPr>
            </a:lvl6pPr>
            <a:lvl7pPr lvl="6" algn="ctr" rtl="0">
              <a:lnSpc>
                <a:spcPct val="100000"/>
              </a:lnSpc>
              <a:spcBef>
                <a:spcPts val="0"/>
              </a:spcBef>
              <a:spcAft>
                <a:spcPts val="0"/>
              </a:spcAft>
              <a:buClr>
                <a:srgbClr val="CFE2F3"/>
              </a:buClr>
              <a:buSzPts val="2100"/>
              <a:buNone/>
              <a:defRPr sz="2100">
                <a:solidFill>
                  <a:srgbClr val="CFE2F3"/>
                </a:solidFill>
              </a:defRPr>
            </a:lvl7pPr>
            <a:lvl8pPr lvl="7" algn="ctr" rtl="0">
              <a:lnSpc>
                <a:spcPct val="100000"/>
              </a:lnSpc>
              <a:spcBef>
                <a:spcPts val="0"/>
              </a:spcBef>
              <a:spcAft>
                <a:spcPts val="0"/>
              </a:spcAft>
              <a:buClr>
                <a:srgbClr val="CFE2F3"/>
              </a:buClr>
              <a:buSzPts val="2100"/>
              <a:buNone/>
              <a:defRPr sz="2100">
                <a:solidFill>
                  <a:srgbClr val="CFE2F3"/>
                </a:solidFill>
              </a:defRPr>
            </a:lvl8pPr>
            <a:lvl9pPr lvl="8" algn="ctr" rtl="0">
              <a:lnSpc>
                <a:spcPct val="100000"/>
              </a:lnSpc>
              <a:spcBef>
                <a:spcPts val="0"/>
              </a:spcBef>
              <a:spcAft>
                <a:spcPts val="0"/>
              </a:spcAft>
              <a:buClr>
                <a:srgbClr val="CFE2F3"/>
              </a:buClr>
              <a:buSzPts val="2100"/>
              <a:buNone/>
              <a:defRPr sz="2100">
                <a:solidFill>
                  <a:srgbClr val="CFE2F3"/>
                </a:solidFill>
              </a:defRPr>
            </a:lvl9pPr>
          </a:lstStyle>
          <a:p>
            <a:endParaRPr/>
          </a:p>
        </p:txBody>
      </p:sp>
      <p:sp>
        <p:nvSpPr>
          <p:cNvPr id="93" name="Google Shape;93;p16"/>
          <p:cNvSpPr txBox="1">
            <a:spLocks noGrp="1"/>
          </p:cNvSpPr>
          <p:nvPr>
            <p:ph type="body" idx="2"/>
          </p:nvPr>
        </p:nvSpPr>
        <p:spPr>
          <a:xfrm>
            <a:off x="4572000" y="724075"/>
            <a:ext cx="4449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b="1"/>
            </a:lvl1pPr>
            <a:lvl2pPr marL="914400" lvl="1" indent="-330200" rtl="0">
              <a:spcBef>
                <a:spcPts val="0"/>
              </a:spcBef>
              <a:spcAft>
                <a:spcPts val="0"/>
              </a:spcAft>
              <a:buSzPts val="16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1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2">
            <a:alphaModFix/>
          </a:blip>
          <a:stretch>
            <a:fillRect/>
          </a:stretch>
        </p:blipFill>
        <p:spPr>
          <a:xfrm>
            <a:off x="1462450" y="724082"/>
            <a:ext cx="1647075" cy="518825"/>
          </a:xfrm>
          <a:prstGeom prst="rect">
            <a:avLst/>
          </a:prstGeom>
          <a:noFill/>
          <a:ln>
            <a:noFill/>
          </a:ln>
        </p:spPr>
      </p:pic>
      <p:sp>
        <p:nvSpPr>
          <p:cNvPr id="96" name="Google Shape;96;p16"/>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9" name="Google Shape;99;p1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2" name="Google Shape;102;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3" name="Google Shape;103;p1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971647-0B5F-4417-ABA7-63C056FD3A7E}"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31875-1EA5-4AD3-B064-1AA907AD2FEF}" type="slidenum">
              <a:rPr lang="en-US" smtClean="0"/>
              <a:t>‹#›</a:t>
            </a:fld>
            <a:endParaRPr lang="en-US"/>
          </a:p>
        </p:txBody>
      </p:sp>
    </p:spTree>
    <p:extLst>
      <p:ext uri="{BB962C8B-B14F-4D97-AF65-F5344CB8AC3E}">
        <p14:creationId xmlns:p14="http://schemas.microsoft.com/office/powerpoint/2010/main" val="403772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07/05/2023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75112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400"/>
              <a:buNone/>
              <a:defRPr sz="3400" b="1"/>
            </a:lvl1pPr>
            <a:lvl2pPr lvl="1" algn="ctr">
              <a:spcBef>
                <a:spcPts val="0"/>
              </a:spcBef>
              <a:spcAft>
                <a:spcPts val="0"/>
              </a:spcAft>
              <a:buSzPts val="3400"/>
              <a:buNone/>
              <a:defRPr sz="3400" b="1"/>
            </a:lvl2pPr>
            <a:lvl3pPr lvl="2" algn="ctr">
              <a:spcBef>
                <a:spcPts val="0"/>
              </a:spcBef>
              <a:spcAft>
                <a:spcPts val="0"/>
              </a:spcAft>
              <a:buSzPts val="3400"/>
              <a:buNone/>
              <a:defRPr sz="3400" b="1"/>
            </a:lvl3pPr>
            <a:lvl4pPr lvl="3" algn="ctr">
              <a:spcBef>
                <a:spcPts val="0"/>
              </a:spcBef>
              <a:spcAft>
                <a:spcPts val="0"/>
              </a:spcAft>
              <a:buSzPts val="3400"/>
              <a:buNone/>
              <a:defRPr sz="3400" b="1"/>
            </a:lvl4pPr>
            <a:lvl5pPr lvl="4" algn="ctr">
              <a:spcBef>
                <a:spcPts val="0"/>
              </a:spcBef>
              <a:spcAft>
                <a:spcPts val="0"/>
              </a:spcAft>
              <a:buSzPts val="3400"/>
              <a:buNone/>
              <a:defRPr sz="3400" b="1"/>
            </a:lvl5pPr>
            <a:lvl6pPr lvl="5" algn="ctr">
              <a:spcBef>
                <a:spcPts val="0"/>
              </a:spcBef>
              <a:spcAft>
                <a:spcPts val="0"/>
              </a:spcAft>
              <a:buSzPts val="3400"/>
              <a:buNone/>
              <a:defRPr sz="3400" b="1"/>
            </a:lvl6pPr>
            <a:lvl7pPr lvl="6" algn="ctr">
              <a:spcBef>
                <a:spcPts val="0"/>
              </a:spcBef>
              <a:spcAft>
                <a:spcPts val="0"/>
              </a:spcAft>
              <a:buSzPts val="3400"/>
              <a:buNone/>
              <a:defRPr sz="3400" b="1"/>
            </a:lvl7pPr>
            <a:lvl8pPr lvl="7" algn="ctr">
              <a:spcBef>
                <a:spcPts val="0"/>
              </a:spcBef>
              <a:spcAft>
                <a:spcPts val="0"/>
              </a:spcAft>
              <a:buSzPts val="3400"/>
              <a:buNone/>
              <a:defRPr sz="3400" b="1"/>
            </a:lvl8pPr>
            <a:lvl9pPr lvl="8" algn="ctr">
              <a:spcBef>
                <a:spcPts val="0"/>
              </a:spcBef>
              <a:spcAft>
                <a:spcPts val="0"/>
              </a:spcAft>
              <a:buSzPts val="3400"/>
              <a:buNone/>
              <a:defRPr sz="3400" b="1"/>
            </a:lvl9pPr>
          </a:lstStyle>
          <a:p>
            <a:endParaRPr/>
          </a:p>
        </p:txBody>
      </p:sp>
      <p:sp>
        <p:nvSpPr>
          <p:cNvPr id="15" name="Google Shape;15;p3"/>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17" name="Google Shape;17;p3"/>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a:solidFill>
                  <a:srgbClr val="980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155CC"/>
              </a:buClr>
              <a:buSzPts val="1800"/>
              <a:buChar char="❖"/>
              <a:defRPr sz="1800">
                <a:solidFill>
                  <a:srgbClr val="1155CC"/>
                </a:solidFill>
              </a:defRPr>
            </a:lvl1pPr>
            <a:lvl2pPr marL="914400" lvl="1" indent="-336550">
              <a:spcBef>
                <a:spcPts val="0"/>
              </a:spcBef>
              <a:spcAft>
                <a:spcPts val="0"/>
              </a:spcAft>
              <a:buClr>
                <a:srgbClr val="1155CC"/>
              </a:buClr>
              <a:buSzPts val="1700"/>
              <a:buChar char="●"/>
              <a:defRPr sz="1700">
                <a:solidFill>
                  <a:srgbClr val="1155CC"/>
                </a:solidFill>
              </a:defRPr>
            </a:lvl2pPr>
            <a:lvl3pPr marL="1371600" lvl="2" indent="-336550">
              <a:spcBef>
                <a:spcPts val="0"/>
              </a:spcBef>
              <a:spcAft>
                <a:spcPts val="0"/>
              </a:spcAft>
              <a:buClr>
                <a:srgbClr val="1155CC"/>
              </a:buClr>
              <a:buSzPts val="1700"/>
              <a:buChar char="−"/>
              <a:defRPr sz="1700">
                <a:solidFill>
                  <a:srgbClr val="1155CC"/>
                </a:solidFill>
              </a:defRPr>
            </a:lvl3pPr>
            <a:lvl4pPr marL="1828800" lvl="3" indent="-317500">
              <a:spcBef>
                <a:spcPts val="0"/>
              </a:spcBef>
              <a:spcAft>
                <a:spcPts val="0"/>
              </a:spcAft>
              <a:buClr>
                <a:srgbClr val="1155CC"/>
              </a:buClr>
              <a:buSzPts val="1400"/>
              <a:buChar char="+"/>
              <a:defRPr>
                <a:solidFill>
                  <a:srgbClr val="1155CC"/>
                </a:solidFill>
              </a:defRPr>
            </a:lvl4pPr>
            <a:lvl5pPr marL="2286000" lvl="4" indent="-317500">
              <a:spcBef>
                <a:spcPts val="0"/>
              </a:spcBef>
              <a:spcAft>
                <a:spcPts val="0"/>
              </a:spcAft>
              <a:buClr>
                <a:srgbClr val="1155CC"/>
              </a:buClr>
              <a:buSzPts val="1400"/>
              <a:buChar char="+"/>
              <a:defRPr>
                <a:solidFill>
                  <a:srgbClr val="1155CC"/>
                </a:solidFill>
              </a:defRPr>
            </a:lvl5pPr>
            <a:lvl6pPr marL="2743200" lvl="5" indent="-317500">
              <a:spcBef>
                <a:spcPts val="0"/>
              </a:spcBef>
              <a:spcAft>
                <a:spcPts val="0"/>
              </a:spcAft>
              <a:buClr>
                <a:srgbClr val="1155CC"/>
              </a:buClr>
              <a:buSzPts val="1400"/>
              <a:buChar char="➢"/>
              <a:defRPr>
                <a:solidFill>
                  <a:srgbClr val="1155CC"/>
                </a:solidFill>
              </a:defRPr>
            </a:lvl6pPr>
            <a:lvl7pPr marL="3200400" lvl="6" indent="-317500">
              <a:spcBef>
                <a:spcPts val="0"/>
              </a:spcBef>
              <a:spcAft>
                <a:spcPts val="0"/>
              </a:spcAft>
              <a:buClr>
                <a:srgbClr val="1155CC"/>
              </a:buClr>
              <a:buSzPts val="1400"/>
              <a:buChar char="■"/>
              <a:defRPr>
                <a:solidFill>
                  <a:srgbClr val="1155CC"/>
                </a:solidFill>
              </a:defRPr>
            </a:lvl7pPr>
            <a:lvl8pPr marL="3657600" lvl="7" indent="-317500">
              <a:spcBef>
                <a:spcPts val="0"/>
              </a:spcBef>
              <a:spcAft>
                <a:spcPts val="0"/>
              </a:spcAft>
              <a:buClr>
                <a:srgbClr val="1155CC"/>
              </a:buClr>
              <a:buSzPts val="1400"/>
              <a:buChar char="●"/>
              <a:defRPr>
                <a:solidFill>
                  <a:srgbClr val="1155CC"/>
                </a:solidFill>
              </a:defRPr>
            </a:lvl8pPr>
            <a:lvl9pPr marL="4114800" lvl="8" indent="-317500">
              <a:spcBef>
                <a:spcPts val="0"/>
              </a:spcBef>
              <a:spcAft>
                <a:spcPts val="0"/>
              </a:spcAft>
              <a:buClr>
                <a:srgbClr val="1155CC"/>
              </a:buClr>
              <a:buSzPts val="1400"/>
              <a:buChar char="◆"/>
              <a:defRPr>
                <a:solidFill>
                  <a:srgbClr val="1155CC"/>
                </a:solidFill>
              </a:defRPr>
            </a:lvl9pPr>
          </a:lstStyle>
          <a:p>
            <a:endParaRPr/>
          </a:p>
        </p:txBody>
      </p:sp>
      <p:sp>
        <p:nvSpPr>
          <p:cNvPr id="23" name="Google Shape;23;p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199050" y="62117"/>
            <a:ext cx="8745900" cy="567496"/>
            <a:chOff x="199050" y="62117"/>
            <a:chExt cx="8745900" cy="567496"/>
          </a:xfrm>
        </p:grpSpPr>
        <p:pic>
          <p:nvPicPr>
            <p:cNvPr id="25" name="Google Shape;25;p4"/>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26" name="Google Shape;26;p4"/>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31163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199050" y="62117"/>
            <a:ext cx="8745900" cy="567496"/>
            <a:chOff x="199050" y="62117"/>
            <a:chExt cx="8745900" cy="567496"/>
          </a:xfrm>
        </p:grpSpPr>
        <p:pic>
          <p:nvPicPr>
            <p:cNvPr id="33" name="Google Shape;33;p5"/>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34" name="Google Shape;34;p5"/>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p:nvPr/>
        </p:nvSpPr>
        <p:spPr>
          <a:xfrm>
            <a:off x="311715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0"/>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400"/>
              <a:buNone/>
              <a:defRPr sz="3400" b="1"/>
            </a:lvl1pPr>
            <a:lvl2pPr lvl="1" algn="ctr" rtl="0">
              <a:spcBef>
                <a:spcPts val="0"/>
              </a:spcBef>
              <a:spcAft>
                <a:spcPts val="0"/>
              </a:spcAft>
              <a:buSzPts val="3400"/>
              <a:buNone/>
              <a:defRPr sz="3400" b="1"/>
            </a:lvl2pPr>
            <a:lvl3pPr lvl="2" algn="ctr" rtl="0">
              <a:spcBef>
                <a:spcPts val="0"/>
              </a:spcBef>
              <a:spcAft>
                <a:spcPts val="0"/>
              </a:spcAft>
              <a:buSzPts val="3400"/>
              <a:buNone/>
              <a:defRPr sz="3400" b="1"/>
            </a:lvl3pPr>
            <a:lvl4pPr lvl="3" algn="ctr" rtl="0">
              <a:spcBef>
                <a:spcPts val="0"/>
              </a:spcBef>
              <a:spcAft>
                <a:spcPts val="0"/>
              </a:spcAft>
              <a:buSzPts val="3400"/>
              <a:buNone/>
              <a:defRPr sz="3400" b="1"/>
            </a:lvl4pPr>
            <a:lvl5pPr lvl="4" algn="ctr" rtl="0">
              <a:spcBef>
                <a:spcPts val="0"/>
              </a:spcBef>
              <a:spcAft>
                <a:spcPts val="0"/>
              </a:spcAft>
              <a:buSzPts val="3400"/>
              <a:buNone/>
              <a:defRPr sz="3400" b="1"/>
            </a:lvl5pPr>
            <a:lvl6pPr lvl="5" algn="ctr" rtl="0">
              <a:spcBef>
                <a:spcPts val="0"/>
              </a:spcBef>
              <a:spcAft>
                <a:spcPts val="0"/>
              </a:spcAft>
              <a:buSzPts val="3400"/>
              <a:buNone/>
              <a:defRPr sz="3400" b="1"/>
            </a:lvl6pPr>
            <a:lvl7pPr lvl="6" algn="ctr" rtl="0">
              <a:spcBef>
                <a:spcPts val="0"/>
              </a:spcBef>
              <a:spcAft>
                <a:spcPts val="0"/>
              </a:spcAft>
              <a:buSzPts val="3400"/>
              <a:buNone/>
              <a:defRPr sz="3400" b="1"/>
            </a:lvl7pPr>
            <a:lvl8pPr lvl="7" algn="ctr" rtl="0">
              <a:spcBef>
                <a:spcPts val="0"/>
              </a:spcBef>
              <a:spcAft>
                <a:spcPts val="0"/>
              </a:spcAft>
              <a:buSzPts val="3400"/>
              <a:buNone/>
              <a:defRPr sz="3400" b="1"/>
            </a:lvl8pPr>
            <a:lvl9pPr lvl="8" algn="ctr" rtl="0">
              <a:spcBef>
                <a:spcPts val="0"/>
              </a:spcBef>
              <a:spcAft>
                <a:spcPts val="0"/>
              </a:spcAft>
              <a:buSzPts val="3400"/>
              <a:buNone/>
              <a:defRPr sz="3400" b="1"/>
            </a:lvl9pPr>
          </a:lstStyle>
          <a:p>
            <a:endParaRPr/>
          </a:p>
        </p:txBody>
      </p:sp>
      <p:sp>
        <p:nvSpPr>
          <p:cNvPr id="60" name="Google Shape;60;p1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7614350" y="1036638"/>
            <a:ext cx="1075175" cy="338685"/>
          </a:xfrm>
          <a:prstGeom prst="rect">
            <a:avLst/>
          </a:prstGeom>
          <a:noFill/>
          <a:ln>
            <a:noFill/>
          </a:ln>
        </p:spPr>
      </p:pic>
      <p:sp>
        <p:nvSpPr>
          <p:cNvPr id="62" name="Google Shape;62;p11"/>
          <p:cNvSpPr/>
          <p:nvPr/>
        </p:nvSpPr>
        <p:spPr>
          <a:xfrm>
            <a:off x="199050" y="1521238"/>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99050" y="824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a:solidFill>
                  <a:srgbClr val="98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310896" y="676656"/>
            <a:ext cx="8520600" cy="396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155CC"/>
              </a:buClr>
              <a:buSzPts val="1800"/>
              <a:buChar char="●"/>
              <a:defRPr>
                <a:solidFill>
                  <a:srgbClr val="1155CC"/>
                </a:solidFill>
              </a:defRPr>
            </a:lvl1pPr>
            <a:lvl2pPr marL="914400" lvl="1" indent="-330200" rtl="0">
              <a:spcBef>
                <a:spcPts val="0"/>
              </a:spcBef>
              <a:spcAft>
                <a:spcPts val="0"/>
              </a:spcAft>
              <a:buClr>
                <a:srgbClr val="1155CC"/>
              </a:buClr>
              <a:buSzPts val="1600"/>
              <a:buChar char="−"/>
              <a:defRPr sz="1600">
                <a:solidFill>
                  <a:srgbClr val="1155CC"/>
                </a:solidFill>
              </a:defRPr>
            </a:lvl2pPr>
            <a:lvl3pPr marL="1371600" lvl="2" indent="-317500" rtl="0">
              <a:spcBef>
                <a:spcPts val="0"/>
              </a:spcBef>
              <a:spcAft>
                <a:spcPts val="0"/>
              </a:spcAft>
              <a:buClr>
                <a:srgbClr val="1155CC"/>
              </a:buClr>
              <a:buSzPts val="1400"/>
              <a:buChar char="+"/>
              <a:defRPr>
                <a:solidFill>
                  <a:srgbClr val="1155CC"/>
                </a:solidFill>
              </a:defRPr>
            </a:lvl3pPr>
            <a:lvl4pPr marL="1828800" lvl="3" indent="-317500" rtl="0">
              <a:spcBef>
                <a:spcPts val="0"/>
              </a:spcBef>
              <a:spcAft>
                <a:spcPts val="0"/>
              </a:spcAft>
              <a:buClr>
                <a:srgbClr val="1155CC"/>
              </a:buClr>
              <a:buSzPts val="1400"/>
              <a:buChar char="+"/>
              <a:defRPr>
                <a:solidFill>
                  <a:srgbClr val="1155CC"/>
                </a:solidFill>
              </a:defRPr>
            </a:lvl4pPr>
            <a:lvl5pPr marL="2286000" lvl="4" indent="-317500" rtl="0">
              <a:spcBef>
                <a:spcPts val="0"/>
              </a:spcBef>
              <a:spcAft>
                <a:spcPts val="0"/>
              </a:spcAft>
              <a:buClr>
                <a:srgbClr val="1155CC"/>
              </a:buClr>
              <a:buSzPts val="1400"/>
              <a:buChar char="+"/>
              <a:defRPr>
                <a:solidFill>
                  <a:srgbClr val="1155CC"/>
                </a:solidFill>
              </a:defRPr>
            </a:lvl5pPr>
            <a:lvl6pPr marL="2743200" lvl="5" indent="-317500" rtl="0">
              <a:spcBef>
                <a:spcPts val="0"/>
              </a:spcBef>
              <a:spcAft>
                <a:spcPts val="0"/>
              </a:spcAft>
              <a:buClr>
                <a:srgbClr val="1155CC"/>
              </a:buClr>
              <a:buSzPts val="1400"/>
              <a:buChar char="■"/>
              <a:defRPr>
                <a:solidFill>
                  <a:srgbClr val="1155CC"/>
                </a:solidFill>
              </a:defRPr>
            </a:lvl6pPr>
            <a:lvl7pPr marL="3200400" lvl="6" indent="-317500" rtl="0">
              <a:spcBef>
                <a:spcPts val="0"/>
              </a:spcBef>
              <a:spcAft>
                <a:spcPts val="0"/>
              </a:spcAft>
              <a:buClr>
                <a:srgbClr val="1155CC"/>
              </a:buClr>
              <a:buSzPts val="1400"/>
              <a:buChar char="●"/>
              <a:defRPr>
                <a:solidFill>
                  <a:srgbClr val="1155CC"/>
                </a:solidFill>
              </a:defRPr>
            </a:lvl7pPr>
            <a:lvl8pPr marL="3657600" lvl="7" indent="-317500" rtl="0">
              <a:spcBef>
                <a:spcPts val="0"/>
              </a:spcBef>
              <a:spcAft>
                <a:spcPts val="0"/>
              </a:spcAft>
              <a:buClr>
                <a:srgbClr val="1155CC"/>
              </a:buClr>
              <a:buSzPts val="1400"/>
              <a:buChar char="○"/>
              <a:defRPr>
                <a:solidFill>
                  <a:srgbClr val="1155CC"/>
                </a:solidFill>
              </a:defRPr>
            </a:lvl8pPr>
            <a:lvl9pPr marL="4114800" lvl="8" indent="-317500" rtl="0">
              <a:spcBef>
                <a:spcPts val="0"/>
              </a:spcBef>
              <a:spcAft>
                <a:spcPts val="0"/>
              </a:spcAft>
              <a:buClr>
                <a:srgbClr val="1155CC"/>
              </a:buClr>
              <a:buSzPts val="1400"/>
              <a:buChar char="■"/>
              <a:defRPr>
                <a:solidFill>
                  <a:srgbClr val="1155CC"/>
                </a:solidFill>
              </a:defRPr>
            </a:lvl9pPr>
          </a:lstStyle>
          <a:p>
            <a:endParaRPr/>
          </a:p>
        </p:txBody>
      </p:sp>
      <p:sp>
        <p:nvSpPr>
          <p:cNvPr id="68" name="Google Shape;68;p12"/>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12"/>
          <p:cNvGrpSpPr/>
          <p:nvPr/>
        </p:nvGrpSpPr>
        <p:grpSpPr>
          <a:xfrm>
            <a:off x="199050" y="62117"/>
            <a:ext cx="8745900" cy="567496"/>
            <a:chOff x="199050" y="62117"/>
            <a:chExt cx="8745900" cy="567496"/>
          </a:xfrm>
        </p:grpSpPr>
        <p:pic>
          <p:nvPicPr>
            <p:cNvPr id="70" name="Google Shape;70;p12"/>
            <p:cNvPicPr preferRelativeResize="0"/>
            <p:nvPr/>
          </p:nvPicPr>
          <p:blipFill>
            <a:blip r:embed="rId2">
              <a:alphaModFix/>
            </a:blip>
            <a:stretch>
              <a:fillRect/>
            </a:stretch>
          </p:blipFill>
          <p:spPr>
            <a:xfrm>
              <a:off x="7869775" y="176538"/>
              <a:ext cx="1075175" cy="338685"/>
            </a:xfrm>
            <a:prstGeom prst="rect">
              <a:avLst/>
            </a:prstGeom>
            <a:noFill/>
            <a:ln>
              <a:noFill/>
            </a:ln>
          </p:spPr>
        </p:pic>
        <p:sp>
          <p:nvSpPr>
            <p:cNvPr id="71" name="Google Shape;71;p12"/>
            <p:cNvSpPr/>
            <p:nvPr/>
          </p:nvSpPr>
          <p:spPr>
            <a:xfrm>
              <a:off x="199050" y="563013"/>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199050" y="62117"/>
              <a:ext cx="8745900" cy="66600"/>
            </a:xfrm>
            <a:prstGeom prst="rect">
              <a:avLst/>
            </a:prstGeom>
            <a:gradFill>
              <a:gsLst>
                <a:gs pos="0">
                  <a:srgbClr val="4A86E8"/>
                </a:gs>
                <a:gs pos="100000">
                  <a:srgbClr val="FFF2C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2"/>
          <p:cNvSpPr txBox="1"/>
          <p:nvPr/>
        </p:nvSpPr>
        <p:spPr>
          <a:xfrm>
            <a:off x="3400600" y="4871975"/>
            <a:ext cx="2909700" cy="184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000">
                <a:solidFill>
                  <a:srgbClr val="6D9EEB"/>
                </a:solidFill>
              </a:rPr>
              <a:t>https://cybersoft.edu.vn/</a:t>
            </a:r>
            <a:endParaRPr sz="1000">
              <a:solidFill>
                <a:srgbClr val="6D9EEB"/>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14"/>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980000"/>
              </a:buClr>
              <a:buSzPts val="2700"/>
              <a:buNone/>
              <a:defRPr sz="2700" b="1">
                <a:solidFill>
                  <a:srgbClr val="98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a:lnSpc>
                <a:spcPct val="80000"/>
              </a:lnSpc>
              <a:buSzPts val="852"/>
              <a:buNone/>
              <a:defRPr sz="1000">
                <a:solidFill>
                  <a:schemeClr val="dk2"/>
                </a:solidFill>
              </a:defRPr>
            </a:lvl1pPr>
            <a:lvl2pPr lvl="1" algn="r">
              <a:lnSpc>
                <a:spcPct val="80000"/>
              </a:lnSpc>
              <a:buSzPts val="852"/>
              <a:buNone/>
              <a:defRPr sz="1000">
                <a:solidFill>
                  <a:schemeClr val="dk2"/>
                </a:solidFill>
              </a:defRPr>
            </a:lvl2pPr>
            <a:lvl3pPr lvl="2" algn="r">
              <a:lnSpc>
                <a:spcPct val="80000"/>
              </a:lnSpc>
              <a:buSzPts val="852"/>
              <a:buNone/>
              <a:defRPr sz="1000">
                <a:solidFill>
                  <a:schemeClr val="dk2"/>
                </a:solidFill>
              </a:defRPr>
            </a:lvl3pPr>
            <a:lvl4pPr lvl="3" algn="r">
              <a:lnSpc>
                <a:spcPct val="80000"/>
              </a:lnSpc>
              <a:buSzPts val="852"/>
              <a:buNone/>
              <a:defRPr sz="1000">
                <a:solidFill>
                  <a:schemeClr val="dk2"/>
                </a:solidFill>
              </a:defRPr>
            </a:lvl4pPr>
            <a:lvl5pPr lvl="4" algn="r">
              <a:lnSpc>
                <a:spcPct val="80000"/>
              </a:lnSpc>
              <a:buSzPts val="852"/>
              <a:buNone/>
              <a:defRPr sz="1000">
                <a:solidFill>
                  <a:schemeClr val="dk2"/>
                </a:solidFill>
              </a:defRPr>
            </a:lvl5pPr>
            <a:lvl6pPr lvl="5" algn="r">
              <a:lnSpc>
                <a:spcPct val="80000"/>
              </a:lnSpc>
              <a:buSzPts val="852"/>
              <a:buNone/>
              <a:defRPr sz="1000">
                <a:solidFill>
                  <a:schemeClr val="dk2"/>
                </a:solidFill>
              </a:defRPr>
            </a:lvl6pPr>
            <a:lvl7pPr lvl="6" algn="r">
              <a:lnSpc>
                <a:spcPct val="80000"/>
              </a:lnSpc>
              <a:buSzPts val="852"/>
              <a:buNone/>
              <a:defRPr sz="1000">
                <a:solidFill>
                  <a:schemeClr val="dk2"/>
                </a:solidFill>
              </a:defRPr>
            </a:lvl7pPr>
            <a:lvl8pPr lvl="7" algn="r">
              <a:lnSpc>
                <a:spcPct val="80000"/>
              </a:lnSpc>
              <a:buSzPts val="852"/>
              <a:buNone/>
              <a:defRPr sz="1000">
                <a:solidFill>
                  <a:schemeClr val="dk2"/>
                </a:solidFill>
              </a:defRPr>
            </a:lvl8pPr>
            <a:lvl9pPr lvl="8" algn="r">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310896" y="676656"/>
            <a:ext cx="8520600" cy="3967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6550" rtl="0">
              <a:lnSpc>
                <a:spcPct val="115000"/>
              </a:lnSpc>
              <a:spcBef>
                <a:spcPts val="0"/>
              </a:spcBef>
              <a:spcAft>
                <a:spcPts val="0"/>
              </a:spcAft>
              <a:buClr>
                <a:srgbClr val="1155CC"/>
              </a:buClr>
              <a:buSzPts val="1700"/>
              <a:buChar char="●"/>
              <a:defRPr sz="1700">
                <a:solidFill>
                  <a:srgbClr val="1155CC"/>
                </a:solidFill>
              </a:defRPr>
            </a:lvl2pPr>
            <a:lvl3pPr marL="1371600" lvl="2" indent="-336550" rtl="0">
              <a:lnSpc>
                <a:spcPct val="115000"/>
              </a:lnSpc>
              <a:spcBef>
                <a:spcPts val="0"/>
              </a:spcBef>
              <a:spcAft>
                <a:spcPts val="0"/>
              </a:spcAft>
              <a:buClr>
                <a:srgbClr val="1155CC"/>
              </a:buClr>
              <a:buSzPts val="1700"/>
              <a:buChar char="−"/>
              <a:defRPr sz="1700">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77825" y="73700"/>
            <a:ext cx="7955400" cy="48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980000"/>
              </a:buClr>
              <a:buSzPts val="2700"/>
              <a:buNone/>
              <a:defRPr sz="2700" b="1">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9"/>
          <p:cNvSpPr txBox="1">
            <a:spLocks noGrp="1"/>
          </p:cNvSpPr>
          <p:nvPr>
            <p:ph type="body" idx="1"/>
          </p:nvPr>
        </p:nvSpPr>
        <p:spPr>
          <a:xfrm>
            <a:off x="311700" y="675874"/>
            <a:ext cx="8520600" cy="4096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155CC"/>
              </a:buClr>
              <a:buSzPts val="1800"/>
              <a:buChar char="●"/>
              <a:defRPr sz="1800">
                <a:solidFill>
                  <a:srgbClr val="1155CC"/>
                </a:solidFill>
              </a:defRPr>
            </a:lvl1pPr>
            <a:lvl2pPr marL="914400" lvl="1" indent="-330200" rtl="0">
              <a:lnSpc>
                <a:spcPct val="115000"/>
              </a:lnSpc>
              <a:spcBef>
                <a:spcPts val="0"/>
              </a:spcBef>
              <a:spcAft>
                <a:spcPts val="0"/>
              </a:spcAft>
              <a:buClr>
                <a:srgbClr val="1155CC"/>
              </a:buClr>
              <a:buSzPts val="1600"/>
              <a:buChar char="−"/>
              <a:defRPr sz="1600">
                <a:solidFill>
                  <a:srgbClr val="1155CC"/>
                </a:solidFill>
              </a:defRPr>
            </a:lvl2pPr>
            <a:lvl3pPr marL="1371600" lvl="2" indent="-317500" rtl="0">
              <a:lnSpc>
                <a:spcPct val="115000"/>
              </a:lnSpc>
              <a:spcBef>
                <a:spcPts val="0"/>
              </a:spcBef>
              <a:spcAft>
                <a:spcPts val="0"/>
              </a:spcAft>
              <a:buClr>
                <a:srgbClr val="1155CC"/>
              </a:buClr>
              <a:buSzPts val="1400"/>
              <a:buChar char="+"/>
              <a:defRPr>
                <a:solidFill>
                  <a:srgbClr val="1155CC"/>
                </a:solidFill>
              </a:defRPr>
            </a:lvl3pPr>
            <a:lvl4pPr marL="1828800" lvl="3" indent="-317500" rtl="0">
              <a:lnSpc>
                <a:spcPct val="115000"/>
              </a:lnSpc>
              <a:spcBef>
                <a:spcPts val="0"/>
              </a:spcBef>
              <a:spcAft>
                <a:spcPts val="0"/>
              </a:spcAft>
              <a:buClr>
                <a:srgbClr val="1155CC"/>
              </a:buClr>
              <a:buSzPts val="1400"/>
              <a:buChar char="+"/>
              <a:defRPr>
                <a:solidFill>
                  <a:srgbClr val="1155CC"/>
                </a:solidFill>
              </a:defRPr>
            </a:lvl4pPr>
            <a:lvl5pPr marL="2286000" lvl="4" indent="-317500" rtl="0">
              <a:lnSpc>
                <a:spcPct val="115000"/>
              </a:lnSpc>
              <a:spcBef>
                <a:spcPts val="0"/>
              </a:spcBef>
              <a:spcAft>
                <a:spcPts val="0"/>
              </a:spcAft>
              <a:buClr>
                <a:srgbClr val="1155CC"/>
              </a:buClr>
              <a:buSzPts val="1400"/>
              <a:buChar char="+"/>
              <a:defRPr>
                <a:solidFill>
                  <a:srgbClr val="1155CC"/>
                </a:solidFill>
              </a:defRPr>
            </a:lvl5pPr>
            <a:lvl6pPr marL="2743200" lvl="5" indent="-317500" rtl="0">
              <a:lnSpc>
                <a:spcPct val="115000"/>
              </a:lnSpc>
              <a:spcBef>
                <a:spcPts val="0"/>
              </a:spcBef>
              <a:spcAft>
                <a:spcPts val="0"/>
              </a:spcAft>
              <a:buClr>
                <a:srgbClr val="1155CC"/>
              </a:buClr>
              <a:buSzPts val="1400"/>
              <a:buChar char="■"/>
              <a:defRPr>
                <a:solidFill>
                  <a:srgbClr val="1155CC"/>
                </a:solidFill>
              </a:defRPr>
            </a:lvl6pPr>
            <a:lvl7pPr marL="3200400" lvl="6" indent="-317500" rtl="0">
              <a:lnSpc>
                <a:spcPct val="115000"/>
              </a:lnSpc>
              <a:spcBef>
                <a:spcPts val="0"/>
              </a:spcBef>
              <a:spcAft>
                <a:spcPts val="0"/>
              </a:spcAft>
              <a:buClr>
                <a:srgbClr val="1155CC"/>
              </a:buClr>
              <a:buSzPts val="1400"/>
              <a:buChar char="●"/>
              <a:defRPr>
                <a:solidFill>
                  <a:srgbClr val="1155CC"/>
                </a:solidFill>
              </a:defRPr>
            </a:lvl7pPr>
            <a:lvl8pPr marL="3657600" lvl="7" indent="-317500" rtl="0">
              <a:lnSpc>
                <a:spcPct val="115000"/>
              </a:lnSpc>
              <a:spcBef>
                <a:spcPts val="0"/>
              </a:spcBef>
              <a:spcAft>
                <a:spcPts val="0"/>
              </a:spcAft>
              <a:buClr>
                <a:srgbClr val="1155CC"/>
              </a:buClr>
              <a:buSzPts val="1400"/>
              <a:buChar char="○"/>
              <a:defRPr>
                <a:solidFill>
                  <a:srgbClr val="1155CC"/>
                </a:solidFill>
              </a:defRPr>
            </a:lvl8pPr>
            <a:lvl9pPr marL="4114800" lvl="8" indent="-317500" rtl="0">
              <a:lnSpc>
                <a:spcPct val="115000"/>
              </a:lnSpc>
              <a:spcBef>
                <a:spcPts val="0"/>
              </a:spcBef>
              <a:spcAft>
                <a:spcPts val="0"/>
              </a:spcAft>
              <a:buClr>
                <a:srgbClr val="1155CC"/>
              </a:buClr>
              <a:buSzPts val="1400"/>
              <a:buChar char="■"/>
              <a:defRPr>
                <a:solidFill>
                  <a:srgbClr val="1155CC"/>
                </a:solidFill>
              </a:defRPr>
            </a:lvl9pPr>
          </a:lstStyle>
          <a:p>
            <a:endParaRPr/>
          </a:p>
        </p:txBody>
      </p:sp>
      <p:sp>
        <p:nvSpPr>
          <p:cNvPr id="53" name="Google Shape;53;p9"/>
          <p:cNvSpPr txBox="1">
            <a:spLocks noGrp="1"/>
          </p:cNvSpPr>
          <p:nvPr>
            <p:ph type="sldNum" idx="12"/>
          </p:nvPr>
        </p:nvSpPr>
        <p:spPr>
          <a:xfrm>
            <a:off x="8472450" y="4772073"/>
            <a:ext cx="548700" cy="284700"/>
          </a:xfrm>
          <a:prstGeom prst="rect">
            <a:avLst/>
          </a:prstGeom>
          <a:noFill/>
          <a:ln>
            <a:noFill/>
          </a:ln>
        </p:spPr>
        <p:txBody>
          <a:bodyPr spcFirstLastPara="1" wrap="square" lIns="91425" tIns="91425" rIns="91425" bIns="91425" anchor="ctr" anchorCtr="0">
            <a:noAutofit/>
          </a:bodyPr>
          <a:lstStyle>
            <a:lvl1pPr lvl="0" algn="r" rtl="0">
              <a:lnSpc>
                <a:spcPct val="80000"/>
              </a:lnSpc>
              <a:buSzPts val="852"/>
              <a:buNone/>
              <a:defRPr sz="1000">
                <a:solidFill>
                  <a:schemeClr val="dk2"/>
                </a:solidFill>
              </a:defRPr>
            </a:lvl1pPr>
            <a:lvl2pPr lvl="1" algn="r" rtl="0">
              <a:lnSpc>
                <a:spcPct val="80000"/>
              </a:lnSpc>
              <a:buSzPts val="852"/>
              <a:buNone/>
              <a:defRPr sz="1000">
                <a:solidFill>
                  <a:schemeClr val="dk2"/>
                </a:solidFill>
              </a:defRPr>
            </a:lvl2pPr>
            <a:lvl3pPr lvl="2" algn="r" rtl="0">
              <a:lnSpc>
                <a:spcPct val="80000"/>
              </a:lnSpc>
              <a:buSzPts val="852"/>
              <a:buNone/>
              <a:defRPr sz="1000">
                <a:solidFill>
                  <a:schemeClr val="dk2"/>
                </a:solidFill>
              </a:defRPr>
            </a:lvl3pPr>
            <a:lvl4pPr lvl="3" algn="r" rtl="0">
              <a:lnSpc>
                <a:spcPct val="80000"/>
              </a:lnSpc>
              <a:buSzPts val="852"/>
              <a:buNone/>
              <a:defRPr sz="1000">
                <a:solidFill>
                  <a:schemeClr val="dk2"/>
                </a:solidFill>
              </a:defRPr>
            </a:lvl4pPr>
            <a:lvl5pPr lvl="4" algn="r" rtl="0">
              <a:lnSpc>
                <a:spcPct val="80000"/>
              </a:lnSpc>
              <a:buSzPts val="852"/>
              <a:buNone/>
              <a:defRPr sz="1000">
                <a:solidFill>
                  <a:schemeClr val="dk2"/>
                </a:solidFill>
              </a:defRPr>
            </a:lvl5pPr>
            <a:lvl6pPr lvl="5" algn="r" rtl="0">
              <a:lnSpc>
                <a:spcPct val="80000"/>
              </a:lnSpc>
              <a:buSzPts val="852"/>
              <a:buNone/>
              <a:defRPr sz="1000">
                <a:solidFill>
                  <a:schemeClr val="dk2"/>
                </a:solidFill>
              </a:defRPr>
            </a:lvl6pPr>
            <a:lvl7pPr lvl="6" algn="r" rtl="0">
              <a:lnSpc>
                <a:spcPct val="80000"/>
              </a:lnSpc>
              <a:buSzPts val="852"/>
              <a:buNone/>
              <a:defRPr sz="1000">
                <a:solidFill>
                  <a:schemeClr val="dk2"/>
                </a:solidFill>
              </a:defRPr>
            </a:lvl7pPr>
            <a:lvl8pPr lvl="7" algn="r" rtl="0">
              <a:lnSpc>
                <a:spcPct val="80000"/>
              </a:lnSpc>
              <a:buSzPts val="852"/>
              <a:buNone/>
              <a:defRPr sz="1000">
                <a:solidFill>
                  <a:schemeClr val="dk2"/>
                </a:solidFill>
              </a:defRPr>
            </a:lvl8pPr>
            <a:lvl9pPr lvl="8" algn="r" rtl="0">
              <a:lnSpc>
                <a:spcPct val="80000"/>
              </a:lnSpc>
              <a:buSzPts val="852"/>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67" r:id="rId10"/>
    <p:sldLayoutId id="214748366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facebook.com/dethu.huynh" TargetMode="External"/><Relationship Id="rId5" Type="http://schemas.openxmlformats.org/officeDocument/2006/relationships/hyperlink" Target="mailto:tqkhai0527@gmail.com" TargetMode="External"/><Relationship Id="rId4" Type="http://schemas.openxmlformats.org/officeDocument/2006/relationships/hyperlink" Target="https://www.facebook.com/tqkhai27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IsaacFA1992"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facebook.com/tinnguyen100591" TargetMode="External"/><Relationship Id="rId4" Type="http://schemas.openxmlformats.org/officeDocument/2006/relationships/hyperlink" Target="https://www.facebook.com/hoangtu.nguyen.980"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hyperlink" Target="https://www.facebook.com/hoangtu.nguyen.980"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www.facebook.com/hamsterviel.kien" TargetMode="External"/><Relationship Id="rId4" Type="http://schemas.openxmlformats.org/officeDocument/2006/relationships/hyperlink" Target="https://www.facebook.com/quangvuong.truong.7334"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r="5855" b="17074"/>
          <a:stretch/>
        </p:blipFill>
        <p:spPr>
          <a:xfrm>
            <a:off x="0" y="0"/>
            <a:ext cx="9144000" cy="4530555"/>
          </a:xfrm>
          <a:prstGeom prst="rect">
            <a:avLst/>
          </a:prstGeom>
          <a:noFill/>
          <a:ln>
            <a:noFill/>
          </a:ln>
        </p:spPr>
      </p:pic>
      <p:grpSp>
        <p:nvGrpSpPr>
          <p:cNvPr id="111" name="Google Shape;111;p20"/>
          <p:cNvGrpSpPr/>
          <p:nvPr/>
        </p:nvGrpSpPr>
        <p:grpSpPr>
          <a:xfrm>
            <a:off x="1645784" y="4550375"/>
            <a:ext cx="5852432" cy="549769"/>
            <a:chOff x="1135700" y="4188972"/>
            <a:chExt cx="6756444" cy="692230"/>
          </a:xfrm>
        </p:grpSpPr>
        <p:pic>
          <p:nvPicPr>
            <p:cNvPr id="112" name="Google Shape;112;p20"/>
            <p:cNvPicPr preferRelativeResize="0"/>
            <p:nvPr/>
          </p:nvPicPr>
          <p:blipFill>
            <a:blip r:embed="rId4">
              <a:alphaModFix/>
            </a:blip>
            <a:stretch>
              <a:fillRect/>
            </a:stretch>
          </p:blipFill>
          <p:spPr>
            <a:xfrm>
              <a:off x="3463645" y="4188972"/>
              <a:ext cx="2269063" cy="692230"/>
            </a:xfrm>
            <a:prstGeom prst="rect">
              <a:avLst/>
            </a:prstGeom>
            <a:noFill/>
            <a:ln>
              <a:noFill/>
            </a:ln>
          </p:spPr>
        </p:pic>
        <p:pic>
          <p:nvPicPr>
            <p:cNvPr id="113" name="Google Shape;113;p20"/>
            <p:cNvPicPr preferRelativeResize="0"/>
            <p:nvPr/>
          </p:nvPicPr>
          <p:blipFill>
            <a:blip r:embed="rId5">
              <a:alphaModFix/>
            </a:blip>
            <a:stretch>
              <a:fillRect/>
            </a:stretch>
          </p:blipFill>
          <p:spPr>
            <a:xfrm>
              <a:off x="1135700" y="4275051"/>
              <a:ext cx="1826825" cy="511525"/>
            </a:xfrm>
            <a:prstGeom prst="rect">
              <a:avLst/>
            </a:prstGeom>
            <a:noFill/>
            <a:ln w="9525" cap="flat" cmpd="sng">
              <a:solidFill>
                <a:schemeClr val="dk2"/>
              </a:solidFill>
              <a:prstDash val="solid"/>
              <a:round/>
              <a:headEnd type="none" w="sm" len="sm"/>
              <a:tailEnd type="none" w="sm" len="sm"/>
            </a:ln>
          </p:spPr>
        </p:pic>
        <p:pic>
          <p:nvPicPr>
            <p:cNvPr id="114" name="Google Shape;114;p20"/>
            <p:cNvPicPr preferRelativeResize="0"/>
            <p:nvPr/>
          </p:nvPicPr>
          <p:blipFill>
            <a:blip r:embed="rId6">
              <a:alphaModFix/>
            </a:blip>
            <a:stretch>
              <a:fillRect/>
            </a:stretch>
          </p:blipFill>
          <p:spPr>
            <a:xfrm>
              <a:off x="6268275" y="4275050"/>
              <a:ext cx="1623869" cy="511525"/>
            </a:xfrm>
            <a:prstGeom prst="rect">
              <a:avLst/>
            </a:prstGeom>
            <a:noFill/>
            <a:ln w="9525" cap="flat" cmpd="sng">
              <a:solidFill>
                <a:schemeClr val="dk2"/>
              </a:solidFill>
              <a:prstDash val="solid"/>
              <a:round/>
              <a:headEnd type="none" w="sm" len="sm"/>
              <a:tailEnd type="none" w="sm" len="sm"/>
            </a:ln>
          </p:spPr>
        </p:pic>
      </p:grpSp>
      <p:sp>
        <p:nvSpPr>
          <p:cNvPr id="115" name="Google Shape;115;p20"/>
          <p:cNvSpPr txBox="1">
            <a:spLocks noGrp="1"/>
          </p:cNvSpPr>
          <p:nvPr>
            <p:ph type="ctrTitle"/>
          </p:nvPr>
        </p:nvSpPr>
        <p:spPr>
          <a:xfrm>
            <a:off x="212525" y="608875"/>
            <a:ext cx="3896700" cy="2052600"/>
          </a:xfrm>
          <a:prstGeom prst="rect">
            <a:avLst/>
          </a:prstGeom>
          <a:solidFill>
            <a:srgbClr val="271C87">
              <a:alpha val="62030"/>
            </a:srgbClr>
          </a:solidFill>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ts val="1100"/>
              <a:buFont typeface="Arial"/>
              <a:buNone/>
            </a:pPr>
            <a:r>
              <a:rPr lang="vi-VN" sz="2600" b="1" dirty="0">
                <a:solidFill>
                  <a:schemeClr val="lt1"/>
                </a:solidFill>
              </a:rPr>
              <a:t>Deep Learning</a:t>
            </a:r>
            <a:r>
              <a:rPr lang="en" sz="2700" b="1" dirty="0">
                <a:solidFill>
                  <a:schemeClr val="lt1"/>
                </a:solidFill>
              </a:rPr>
              <a:t/>
            </a:r>
            <a:br>
              <a:rPr lang="en" sz="2700" b="1" dirty="0">
                <a:solidFill>
                  <a:schemeClr val="lt1"/>
                </a:solidFill>
              </a:rPr>
            </a:br>
            <a:r>
              <a:rPr lang="en" sz="3400" b="1" dirty="0">
                <a:solidFill>
                  <a:srgbClr val="FFFF00"/>
                </a:solidFill>
              </a:rPr>
              <a:t>Bài </a:t>
            </a:r>
            <a:r>
              <a:rPr lang="en" sz="3400" dirty="0">
                <a:solidFill>
                  <a:srgbClr val="FFFF00"/>
                </a:solidFill>
              </a:rPr>
              <a:t>10</a:t>
            </a:r>
            <a:r>
              <a:rPr lang="en" sz="3400" b="1" dirty="0">
                <a:solidFill>
                  <a:srgbClr val="FFFF00"/>
                </a:solidFill>
              </a:rPr>
              <a:t>: Mô hình sáng tạo đối kháng (GAN)</a:t>
            </a:r>
            <a:endParaRPr sz="3400" b="1" dirty="0">
              <a:solidFill>
                <a:srgbClr val="FFFF00"/>
              </a:solidFill>
            </a:endParaRPr>
          </a:p>
        </p:txBody>
      </p:sp>
      <p:sp>
        <p:nvSpPr>
          <p:cNvPr id="116" name="Google Shape;116;p20"/>
          <p:cNvSpPr txBox="1">
            <a:spLocks noGrp="1"/>
          </p:cNvSpPr>
          <p:nvPr>
            <p:ph type="subTitle" idx="1"/>
          </p:nvPr>
        </p:nvSpPr>
        <p:spPr>
          <a:xfrm>
            <a:off x="488800" y="3209625"/>
            <a:ext cx="3053700" cy="780300"/>
          </a:xfrm>
          <a:prstGeom prst="rect">
            <a:avLst/>
          </a:prstGeom>
          <a:solidFill>
            <a:srgbClr val="980000">
              <a:alpha val="56150"/>
            </a:srgbClr>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935"/>
              <a:buNone/>
            </a:pPr>
            <a:r>
              <a:rPr lang="vi-VN" sz="1800" b="1" dirty="0">
                <a:solidFill>
                  <a:schemeClr val="lt1"/>
                </a:solidFill>
              </a:rPr>
              <a:t>Van-Khoa LE</a:t>
            </a:r>
            <a:r>
              <a:rPr lang="en" sz="1800" b="1" dirty="0">
                <a:solidFill>
                  <a:schemeClr val="lt1"/>
                </a:solidFill>
              </a:rPr>
              <a:t>, Ph.D</a:t>
            </a:r>
            <a:endParaRPr sz="1800" b="1" dirty="0">
              <a:solidFill>
                <a:schemeClr val="lt1"/>
              </a:solidFill>
            </a:endParaRPr>
          </a:p>
          <a:p>
            <a:pPr marL="0" lvl="0" indent="0" algn="ctr" rtl="0">
              <a:lnSpc>
                <a:spcPct val="115000"/>
              </a:lnSpc>
              <a:spcBef>
                <a:spcPts val="0"/>
              </a:spcBef>
              <a:spcAft>
                <a:spcPts val="0"/>
              </a:spcAft>
              <a:buSzPts val="935"/>
              <a:buNone/>
            </a:pPr>
            <a:r>
              <a:rPr lang="en" sz="1800" b="1" dirty="0">
                <a:solidFill>
                  <a:schemeClr val="lt1"/>
                </a:solidFill>
              </a:rPr>
              <a:t>CyberLab, 10/202</a:t>
            </a:r>
            <a:r>
              <a:rPr lang="vi-VN" sz="1800" b="1" dirty="0">
                <a:solidFill>
                  <a:schemeClr val="lt1"/>
                </a:solidFill>
              </a:rPr>
              <a:t>2</a:t>
            </a:r>
            <a:endParaRPr sz="1800" b="1" dirty="0">
              <a:solidFill>
                <a:schemeClr val="lt1"/>
              </a:solidFill>
            </a:endParaRPr>
          </a:p>
        </p:txBody>
      </p:sp>
      <p:pic>
        <p:nvPicPr>
          <p:cNvPr id="117" name="Google Shape;117;p20"/>
          <p:cNvPicPr preferRelativeResize="0"/>
          <p:nvPr/>
        </p:nvPicPr>
        <p:blipFill>
          <a:blip r:embed="rId7">
            <a:alphaModFix/>
          </a:blip>
          <a:stretch>
            <a:fillRect/>
          </a:stretch>
        </p:blipFill>
        <p:spPr>
          <a:xfrm>
            <a:off x="5884150" y="742688"/>
            <a:ext cx="2638050" cy="1793874"/>
          </a:xfrm>
          <a:prstGeom prst="rect">
            <a:avLst/>
          </a:prstGeom>
          <a:noFill/>
          <a:ln>
            <a:noFill/>
          </a:ln>
        </p:spPr>
      </p:pic>
      <p:sp>
        <p:nvSpPr>
          <p:cNvPr id="118" name="Google Shape;118;p20"/>
          <p:cNvSpPr txBox="1"/>
          <p:nvPr/>
        </p:nvSpPr>
        <p:spPr>
          <a:xfrm>
            <a:off x="8222325" y="4290300"/>
            <a:ext cx="8436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lt1"/>
                </a:solidFill>
              </a:rPr>
              <a:t>(Ảnh: Internet)</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Ứng</a:t>
            </a:r>
            <a:r>
              <a:rPr lang="en-US" dirty="0"/>
              <a:t> </a:t>
            </a:r>
            <a:r>
              <a:rPr lang="en-US" dirty="0" err="1"/>
              <a:t>dụng</a:t>
            </a:r>
            <a:r>
              <a:rPr lang="en-US" dirty="0"/>
              <a:t> </a:t>
            </a:r>
            <a:r>
              <a:rPr lang="en-US" dirty="0" err="1"/>
              <a:t>của</a:t>
            </a:r>
            <a:r>
              <a:rPr lang="en-US" dirty="0"/>
              <a:t> OCR</a:t>
            </a:r>
          </a:p>
        </p:txBody>
      </p:sp>
      <p:sp>
        <p:nvSpPr>
          <p:cNvPr id="3" name="Content Placeholder 2"/>
          <p:cNvSpPr>
            <a:spLocks noGrp="1"/>
          </p:cNvSpPr>
          <p:nvPr>
            <p:ph type="body" idx="1"/>
          </p:nvPr>
        </p:nvSpPr>
        <p:spPr/>
        <p:txBody>
          <a:bodyPr/>
          <a:lstStyle/>
          <a:p>
            <a:r>
              <a:rPr lang="en-US" dirty="0" err="1" smtClean="0"/>
              <a:t>Nhận</a:t>
            </a:r>
            <a:r>
              <a:rPr lang="en-US" dirty="0" smtClean="0"/>
              <a:t> </a:t>
            </a:r>
            <a:r>
              <a:rPr lang="en-US" dirty="0" err="1"/>
              <a:t>diện</a:t>
            </a:r>
            <a:r>
              <a:rPr lang="en-US" dirty="0"/>
              <a:t> </a:t>
            </a:r>
            <a:r>
              <a:rPr lang="en-US" dirty="0" err="1"/>
              <a:t>biển</a:t>
            </a:r>
            <a:r>
              <a:rPr lang="en-US" dirty="0"/>
              <a:t> </a:t>
            </a:r>
            <a:r>
              <a:rPr lang="en-US" dirty="0" err="1"/>
              <a:t>số</a:t>
            </a:r>
            <a:r>
              <a:rPr lang="en-US" dirty="0"/>
              <a:t> </a:t>
            </a:r>
            <a:r>
              <a:rPr lang="en-US" dirty="0" err="1" smtClean="0"/>
              <a:t>xe</a:t>
            </a:r>
            <a:endParaRPr lang="en-US" dirty="0"/>
          </a:p>
        </p:txBody>
      </p:sp>
      <p:pic>
        <p:nvPicPr>
          <p:cNvPr id="5124" name="Picture 4" descr="Real-Time License Plate Recognition using Raspberry Pi and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5565" y="1230656"/>
            <a:ext cx="5120700" cy="341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774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Ứng</a:t>
            </a:r>
            <a:r>
              <a:rPr lang="en-US" dirty="0"/>
              <a:t> </a:t>
            </a:r>
            <a:r>
              <a:rPr lang="en-US" dirty="0" err="1"/>
              <a:t>dụng</a:t>
            </a:r>
            <a:r>
              <a:rPr lang="en-US" dirty="0"/>
              <a:t> </a:t>
            </a:r>
            <a:r>
              <a:rPr lang="en-US" dirty="0" err="1"/>
              <a:t>của</a:t>
            </a:r>
            <a:r>
              <a:rPr lang="en-US" dirty="0"/>
              <a:t> OCR</a:t>
            </a:r>
          </a:p>
        </p:txBody>
      </p:sp>
      <p:sp>
        <p:nvSpPr>
          <p:cNvPr id="3" name="Content Placeholder 2"/>
          <p:cNvSpPr>
            <a:spLocks noGrp="1"/>
          </p:cNvSpPr>
          <p:nvPr>
            <p:ph type="body" idx="1"/>
          </p:nvPr>
        </p:nvSpPr>
        <p:spPr>
          <a:xfrm>
            <a:off x="310896" y="676656"/>
            <a:ext cx="8520600" cy="919915"/>
          </a:xfrm>
        </p:spPr>
        <p:txBody>
          <a:bodyPr/>
          <a:lstStyle/>
          <a:p>
            <a:r>
              <a:rPr lang="en-US" dirty="0" err="1" smtClean="0"/>
              <a:t>Chuyển</a:t>
            </a:r>
            <a:r>
              <a:rPr lang="en-US" dirty="0" smtClean="0"/>
              <a:t> </a:t>
            </a:r>
            <a:r>
              <a:rPr lang="en-US" dirty="0" err="1"/>
              <a:t>văn</a:t>
            </a:r>
            <a:r>
              <a:rPr lang="en-US" dirty="0"/>
              <a:t> </a:t>
            </a:r>
            <a:r>
              <a:rPr lang="en-US" dirty="0" err="1"/>
              <a:t>bản</a:t>
            </a:r>
            <a:r>
              <a:rPr lang="en-US" dirty="0"/>
              <a:t> </a:t>
            </a:r>
            <a:r>
              <a:rPr lang="en-US" dirty="0" err="1"/>
              <a:t>chữ</a:t>
            </a:r>
            <a:r>
              <a:rPr lang="en-US" dirty="0"/>
              <a:t> </a:t>
            </a:r>
            <a:r>
              <a:rPr lang="en-US" dirty="0" err="1"/>
              <a:t>viết</a:t>
            </a:r>
            <a:r>
              <a:rPr lang="en-US" dirty="0"/>
              <a:t> </a:t>
            </a:r>
            <a:r>
              <a:rPr lang="en-US" dirty="0" err="1"/>
              <a:t>thành</a:t>
            </a:r>
            <a:r>
              <a:rPr lang="en-US" dirty="0"/>
              <a:t> </a:t>
            </a:r>
            <a:r>
              <a:rPr lang="en-US" dirty="0" err="1"/>
              <a:t>ký</a:t>
            </a:r>
            <a:r>
              <a:rPr lang="en-US" dirty="0"/>
              <a:t> </a:t>
            </a:r>
            <a:r>
              <a:rPr lang="en-US" dirty="0" err="1" smtClean="0"/>
              <a:t>tự</a:t>
            </a:r>
            <a:endParaRPr lang="en-US" dirty="0"/>
          </a:p>
        </p:txBody>
      </p:sp>
      <p:pic>
        <p:nvPicPr>
          <p:cNvPr id="8194" name="Picture 2" descr="OCR: Handwriting recognition with OpenCV, Keras, and TensorFlow -  PyImageSea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989" y="1264626"/>
            <a:ext cx="5555240" cy="3436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013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Phần 2: </a:t>
            </a:r>
            <a:r>
              <a:rPr lang="en-US" dirty="0" err="1" smtClean="0"/>
              <a:t>Mô</a:t>
            </a:r>
            <a:r>
              <a:rPr lang="en-US" dirty="0" smtClean="0"/>
              <a:t> </a:t>
            </a:r>
            <a:r>
              <a:rPr lang="en-US" dirty="0" err="1"/>
              <a:t>hình</a:t>
            </a:r>
            <a:r>
              <a:rPr lang="en-US" dirty="0"/>
              <a:t> </a:t>
            </a:r>
            <a:r>
              <a:rPr lang="en-US" dirty="0"/>
              <a:t>CRNN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970038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CRNN-Convolutional Recurrent Neural Networks</a:t>
            </a:r>
            <a:endParaRPr lang="en-US" dirty="0"/>
          </a:p>
        </p:txBody>
      </p:sp>
      <p:sp>
        <p:nvSpPr>
          <p:cNvPr id="4" name="Text Placeholder 3">
            <a:extLst>
              <a:ext uri="{FF2B5EF4-FFF2-40B4-BE49-F238E27FC236}">
                <a16:creationId xmlns:a16="http://schemas.microsoft.com/office/drawing/2014/main" id="{AEB117EE-7A5C-A66F-EB3E-2E47097DFBB5}"/>
              </a:ext>
            </a:extLst>
          </p:cNvPr>
          <p:cNvSpPr>
            <a:spLocks noGrp="1"/>
          </p:cNvSpPr>
          <p:nvPr>
            <p:ph type="body" idx="1"/>
          </p:nvPr>
        </p:nvSpPr>
        <p:spPr/>
        <p:txBody>
          <a:bodyPr/>
          <a:lstStyle/>
          <a:p>
            <a:endParaRPr lang="en-US"/>
          </a:p>
        </p:txBody>
      </p:sp>
      <p:pic>
        <p:nvPicPr>
          <p:cNvPr id="1026" name="Picture 2" descr="https://miro.medium.com/max/700/1*i2OG4hu9EjsyWcVMc4OO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279" y="1369081"/>
            <a:ext cx="6329834" cy="2405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425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Lớp</a:t>
            </a:r>
            <a:r>
              <a:rPr lang="en-US" dirty="0" smtClean="0"/>
              <a:t> CNN</a:t>
            </a:r>
            <a:endParaRPr lang="en-US" dirty="0"/>
          </a:p>
        </p:txBody>
      </p:sp>
      <p:sp>
        <p:nvSpPr>
          <p:cNvPr id="3" name="Text Placeholder 2"/>
          <p:cNvSpPr>
            <a:spLocks noGrp="1"/>
          </p:cNvSpPr>
          <p:nvPr>
            <p:ph type="body" idx="1"/>
          </p:nvPr>
        </p:nvSpPr>
        <p:spPr>
          <a:xfrm>
            <a:off x="310896" y="676656"/>
            <a:ext cx="8520600" cy="2153630"/>
          </a:xfrm>
        </p:spPr>
        <p:txBody>
          <a:bodyPr/>
          <a:lstStyle/>
          <a:p>
            <a:r>
              <a:rPr lang="en-US" dirty="0" err="1" smtClean="0"/>
              <a:t>Đặc</a:t>
            </a:r>
            <a:r>
              <a:rPr lang="en-US" dirty="0" smtClean="0"/>
              <a:t> </a:t>
            </a:r>
            <a:r>
              <a:rPr lang="en-US" dirty="0" err="1" smtClean="0"/>
              <a:t>trưng</a:t>
            </a:r>
            <a:r>
              <a:rPr lang="en-US" dirty="0" smtClean="0"/>
              <a:t> </a:t>
            </a:r>
            <a:r>
              <a:rPr lang="en-US" dirty="0" err="1" smtClean="0"/>
              <a:t>ảnh</a:t>
            </a:r>
            <a:r>
              <a:rPr lang="en-US" dirty="0" smtClean="0"/>
              <a:t> </a:t>
            </a:r>
            <a:r>
              <a:rPr lang="en-US" dirty="0" err="1" smtClean="0"/>
              <a:t>được</a:t>
            </a:r>
            <a:r>
              <a:rPr lang="en-US" dirty="0" smtClean="0"/>
              <a:t> </a:t>
            </a:r>
            <a:r>
              <a:rPr lang="en-US" dirty="0" err="1" smtClean="0"/>
              <a:t>trích</a:t>
            </a:r>
            <a:r>
              <a:rPr lang="en-US" dirty="0" smtClean="0"/>
              <a:t> </a:t>
            </a:r>
            <a:r>
              <a:rPr lang="en-US" dirty="0" err="1" smtClean="0"/>
              <a:t>suất</a:t>
            </a:r>
            <a:r>
              <a:rPr lang="en-US" dirty="0" smtClean="0"/>
              <a:t> </a:t>
            </a:r>
            <a:r>
              <a:rPr lang="en-US" dirty="0" err="1" smtClean="0"/>
              <a:t>thông</a:t>
            </a:r>
            <a:r>
              <a:rPr lang="en-US" dirty="0" smtClean="0"/>
              <a:t> qua </a:t>
            </a:r>
            <a:r>
              <a:rPr lang="en-US" dirty="0" err="1" smtClean="0"/>
              <a:t>các</a:t>
            </a:r>
            <a:r>
              <a:rPr lang="en-US" dirty="0" smtClean="0"/>
              <a:t> </a:t>
            </a:r>
            <a:r>
              <a:rPr lang="en-US" dirty="0" err="1" smtClean="0"/>
              <a:t>lớp</a:t>
            </a:r>
            <a:r>
              <a:rPr lang="en-US" dirty="0" smtClean="0"/>
              <a:t> CNN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2050" name="Picture 2" descr="https://api.wandb.ai/files/authors/images/projects/82562/86d4d12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948" y="1588649"/>
            <a:ext cx="8293003" cy="2156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373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Lớp</a:t>
            </a:r>
            <a:r>
              <a:rPr lang="en-US" dirty="0" smtClean="0"/>
              <a:t> RNN</a:t>
            </a:r>
            <a:endParaRPr lang="en-US" dirty="0"/>
          </a:p>
        </p:txBody>
      </p:sp>
      <p:sp>
        <p:nvSpPr>
          <p:cNvPr id="3" name="Text Placeholder 2"/>
          <p:cNvSpPr>
            <a:spLocks noGrp="1"/>
          </p:cNvSpPr>
          <p:nvPr>
            <p:ph type="body" idx="1"/>
          </p:nvPr>
        </p:nvSpPr>
        <p:spPr/>
        <p:txBody>
          <a:bodyPr/>
          <a:lstStyle/>
          <a:p>
            <a:r>
              <a:rPr lang="en-US" dirty="0" smtClean="0"/>
              <a:t>Vector </a:t>
            </a:r>
            <a:r>
              <a:rPr lang="en-US" dirty="0" err="1" smtClean="0"/>
              <a:t>đặc</a:t>
            </a:r>
            <a:r>
              <a:rPr lang="en-US" dirty="0" smtClean="0"/>
              <a:t> </a:t>
            </a:r>
            <a:r>
              <a:rPr lang="en-US" dirty="0" err="1" smtClean="0"/>
              <a:t>trưng</a:t>
            </a:r>
            <a:r>
              <a:rPr lang="en-US" dirty="0" smtClean="0"/>
              <a:t> </a:t>
            </a:r>
            <a:r>
              <a:rPr lang="en-US" dirty="0" err="1" smtClean="0"/>
              <a:t>được</a:t>
            </a:r>
            <a:r>
              <a:rPr lang="en-US" dirty="0" smtClean="0"/>
              <a:t> </a:t>
            </a:r>
            <a:r>
              <a:rPr lang="en-US" dirty="0" err="1" smtClean="0"/>
              <a:t>áp</a:t>
            </a:r>
            <a:r>
              <a:rPr lang="en-US" dirty="0" smtClean="0"/>
              <a:t> </a:t>
            </a:r>
            <a:r>
              <a:rPr lang="en-US" dirty="0" err="1" smtClean="0"/>
              <a:t>dụng</a:t>
            </a:r>
            <a:r>
              <a:rPr lang="en-US" dirty="0" smtClean="0"/>
              <a:t> </a:t>
            </a:r>
            <a:r>
              <a:rPr lang="en-US" dirty="0" err="1" smtClean="0"/>
              <a:t>như</a:t>
            </a:r>
            <a:r>
              <a:rPr lang="en-US" dirty="0" smtClean="0"/>
              <a:t> </a:t>
            </a:r>
            <a:r>
              <a:rPr lang="en-US" dirty="0" err="1" smtClean="0"/>
              <a:t>chuỗi</a:t>
            </a:r>
            <a:r>
              <a:rPr lang="en-US" dirty="0" smtClean="0"/>
              <a:t> </a:t>
            </a:r>
            <a:r>
              <a:rPr lang="en-US" dirty="0" err="1" smtClean="0"/>
              <a:t>theo</a:t>
            </a:r>
            <a:r>
              <a:rPr lang="en-US" dirty="0" smtClean="0"/>
              <a:t> </a:t>
            </a:r>
            <a:r>
              <a:rPr lang="en-US" dirty="0" err="1" smtClean="0"/>
              <a:t>chiều</a:t>
            </a:r>
            <a:r>
              <a:rPr lang="en-US" dirty="0" smtClean="0"/>
              <a:t> </a:t>
            </a:r>
            <a:r>
              <a:rPr lang="en-US" dirty="0" err="1" smtClean="0"/>
              <a:t>từ</a:t>
            </a:r>
            <a:r>
              <a:rPr lang="en-US" dirty="0" smtClean="0"/>
              <a:t> </a:t>
            </a:r>
            <a:r>
              <a:rPr lang="en-US" dirty="0" err="1" smtClean="0"/>
              <a:t>trái</a:t>
            </a:r>
            <a:r>
              <a:rPr lang="en-US" dirty="0" smtClean="0"/>
              <a:t> sang </a:t>
            </a:r>
            <a:r>
              <a:rPr lang="en-US" dirty="0" err="1" smtClean="0"/>
              <a:t>phải</a:t>
            </a:r>
            <a:r>
              <a:rPr lang="en-US" dirty="0" smtClean="0"/>
              <a:t>, </a:t>
            </a:r>
            <a:r>
              <a:rPr lang="en-US" dirty="0" err="1" smtClean="0"/>
              <a:t>và</a:t>
            </a:r>
            <a:r>
              <a:rPr lang="en-US" dirty="0" smtClean="0"/>
              <a:t> </a:t>
            </a:r>
            <a:r>
              <a:rPr lang="en-US" dirty="0" err="1" smtClean="0"/>
              <a:t>được</a:t>
            </a:r>
            <a:r>
              <a:rPr lang="en-US" dirty="0" smtClean="0"/>
              <a:t> </a:t>
            </a:r>
            <a:r>
              <a:rPr lang="en-US" dirty="0" err="1" smtClean="0"/>
              <a:t>nhận</a:t>
            </a:r>
            <a:r>
              <a:rPr lang="en-US" dirty="0" smtClean="0"/>
              <a:t> </a:t>
            </a:r>
            <a:r>
              <a:rPr lang="en-US" dirty="0" err="1" smtClean="0"/>
              <a:t>dạng</a:t>
            </a:r>
            <a:r>
              <a:rPr lang="en-US" dirty="0" smtClean="0"/>
              <a:t> </a:t>
            </a:r>
            <a:r>
              <a:rPr lang="en-US" dirty="0" err="1" smtClean="0"/>
              <a:t>từng</a:t>
            </a:r>
            <a:r>
              <a:rPr lang="en-US" dirty="0" smtClean="0"/>
              <a:t> </a:t>
            </a:r>
            <a:r>
              <a:rPr lang="en-US" dirty="0" err="1" smtClean="0"/>
              <a:t>cột</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các</a:t>
            </a:r>
            <a:r>
              <a:rPr lang="en-US" dirty="0" smtClean="0"/>
              <a:t> </a:t>
            </a:r>
            <a:r>
              <a:rPr lang="en-US" dirty="0" err="1" smtClean="0"/>
              <a:t>lớp</a:t>
            </a:r>
            <a:r>
              <a:rPr lang="en-US" dirty="0" smtClean="0"/>
              <a:t> RNN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3074" name="Picture 2" descr="https://api.wandb.ai/files/authors/images/projects/82562/986b4c2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112" y="1779493"/>
            <a:ext cx="7686675"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306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CRNN-Convolutional Recurrent Neural Networks</a:t>
            </a:r>
          </a:p>
        </p:txBody>
      </p:sp>
      <p:pic>
        <p:nvPicPr>
          <p:cNvPr id="4" name="Picture 2" descr="Neural Network for Image-based Sequence Recognition"/>
          <p:cNvPicPr>
            <a:picLocks noChangeAspect="1" noChangeArrowheads="1"/>
          </p:cNvPicPr>
          <p:nvPr/>
        </p:nvPicPr>
        <p:blipFill rotWithShape="1">
          <a:blip r:embed="rId3">
            <a:extLst>
              <a:ext uri="{28A0092B-C50C-407E-A947-70E740481C1C}">
                <a14:useLocalDpi xmlns:a14="http://schemas.microsoft.com/office/drawing/2010/main" val="0"/>
              </a:ext>
            </a:extLst>
          </a:blip>
          <a:srcRect b="18312"/>
          <a:stretch/>
        </p:blipFill>
        <p:spPr bwMode="auto">
          <a:xfrm>
            <a:off x="2714817" y="897199"/>
            <a:ext cx="3802097" cy="374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258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Tại</a:t>
            </a:r>
            <a:r>
              <a:rPr lang="en-US" dirty="0"/>
              <a:t> </a:t>
            </a:r>
            <a:r>
              <a:rPr lang="en-US" dirty="0" err="1"/>
              <a:t>sao</a:t>
            </a:r>
            <a:r>
              <a:rPr lang="en-US" dirty="0"/>
              <a:t> </a:t>
            </a:r>
            <a:r>
              <a:rPr lang="en-US" dirty="0" err="1"/>
              <a:t>lại</a:t>
            </a:r>
            <a:r>
              <a:rPr lang="en-US" dirty="0"/>
              <a:t> </a:t>
            </a:r>
            <a:r>
              <a:rPr lang="en-US" dirty="0" err="1"/>
              <a:t>cần</a:t>
            </a:r>
            <a:r>
              <a:rPr lang="en-US" dirty="0"/>
              <a:t> CTC</a:t>
            </a:r>
          </a:p>
        </p:txBody>
      </p:sp>
      <p:sp>
        <p:nvSpPr>
          <p:cNvPr id="3" name="Content Placeholder 2"/>
          <p:cNvSpPr>
            <a:spLocks noGrp="1"/>
          </p:cNvSpPr>
          <p:nvPr>
            <p:ph type="body" idx="1"/>
          </p:nvPr>
        </p:nvSpPr>
        <p:spPr/>
        <p:txBody>
          <a:bodyPr>
            <a:normAutofit/>
          </a:bodyPr>
          <a:lstStyle/>
          <a:p>
            <a:r>
              <a:rPr lang="en-US" dirty="0" err="1"/>
              <a:t>Để</a:t>
            </a:r>
            <a:r>
              <a:rPr lang="en-US" dirty="0"/>
              <a:t> so </a:t>
            </a:r>
            <a:r>
              <a:rPr lang="en-US" dirty="0" err="1"/>
              <a:t>sánh</a:t>
            </a:r>
            <a:r>
              <a:rPr lang="en-US" dirty="0"/>
              <a:t> </a:t>
            </a:r>
            <a:r>
              <a:rPr lang="en-US" dirty="0" err="1"/>
              <a:t>sự</a:t>
            </a:r>
            <a:r>
              <a:rPr lang="en-US" dirty="0"/>
              <a:t> </a:t>
            </a:r>
            <a:r>
              <a:rPr lang="en-US" dirty="0" err="1"/>
              <a:t>khác</a:t>
            </a:r>
            <a:r>
              <a:rPr lang="en-US" dirty="0"/>
              <a:t> </a:t>
            </a:r>
            <a:r>
              <a:rPr lang="en-US" dirty="0" err="1"/>
              <a:t>biệt</a:t>
            </a:r>
            <a:r>
              <a:rPr lang="en-US" dirty="0"/>
              <a:t> </a:t>
            </a:r>
            <a:r>
              <a:rPr lang="en-US" dirty="0" err="1"/>
              <a:t>giữa</a:t>
            </a:r>
            <a:r>
              <a:rPr lang="en-US" dirty="0"/>
              <a:t> </a:t>
            </a:r>
            <a:r>
              <a:rPr lang="en-US" dirty="0" err="1"/>
              <a:t>chuỗi</a:t>
            </a:r>
            <a:r>
              <a:rPr lang="en-US" dirty="0"/>
              <a:t> </a:t>
            </a:r>
            <a:r>
              <a:rPr lang="en-US" dirty="0" err="1"/>
              <a:t>đầu</a:t>
            </a:r>
            <a:r>
              <a:rPr lang="en-US" dirty="0"/>
              <a:t> </a:t>
            </a:r>
            <a:r>
              <a:rPr lang="en-US" dirty="0" err="1"/>
              <a:t>ra</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và</a:t>
            </a:r>
            <a:r>
              <a:rPr lang="en-US" dirty="0"/>
              <a:t> </a:t>
            </a:r>
            <a:r>
              <a:rPr lang="en-US" dirty="0" err="1"/>
              <a:t>chuỗi</a:t>
            </a:r>
            <a:r>
              <a:rPr lang="en-US" dirty="0"/>
              <a:t> </a:t>
            </a:r>
            <a:r>
              <a:rPr lang="en-US" dirty="0" err="1"/>
              <a:t>groundtruth</a:t>
            </a:r>
            <a:r>
              <a:rPr lang="en-US" dirty="0"/>
              <a:t> </a:t>
            </a:r>
            <a:r>
              <a:rPr lang="en-US" dirty="0" err="1"/>
              <a:t>được</a:t>
            </a:r>
            <a:r>
              <a:rPr lang="en-US" dirty="0"/>
              <a:t> </a:t>
            </a:r>
            <a:r>
              <a:rPr lang="en-US" dirty="0" err="1"/>
              <a:t>mã</a:t>
            </a:r>
            <a:r>
              <a:rPr lang="en-US" dirty="0"/>
              <a:t> </a:t>
            </a:r>
            <a:r>
              <a:rPr lang="en-US" dirty="0" err="1"/>
              <a:t>hoá</a:t>
            </a:r>
            <a:r>
              <a:rPr lang="en-US" dirty="0"/>
              <a:t>, </a:t>
            </a:r>
            <a:r>
              <a:rPr lang="en-US" dirty="0" err="1"/>
              <a:t>cách</a:t>
            </a:r>
            <a:r>
              <a:rPr lang="en-US" dirty="0"/>
              <a:t> </a:t>
            </a:r>
            <a:r>
              <a:rPr lang="en-US" dirty="0" err="1"/>
              <a:t>giải</a:t>
            </a:r>
            <a:r>
              <a:rPr lang="en-US" dirty="0"/>
              <a:t> </a:t>
            </a:r>
            <a:r>
              <a:rPr lang="en-US" dirty="0" err="1"/>
              <a:t>quyết</a:t>
            </a:r>
            <a:r>
              <a:rPr lang="en-US" dirty="0"/>
              <a:t> </a:t>
            </a:r>
            <a:r>
              <a:rPr lang="en-US" dirty="0" err="1"/>
              <a:t>đơn</a:t>
            </a:r>
            <a:r>
              <a:rPr lang="en-US" dirty="0"/>
              <a:t> </a:t>
            </a:r>
            <a:r>
              <a:rPr lang="en-US" dirty="0" err="1"/>
              <a:t>giản</a:t>
            </a:r>
            <a:r>
              <a:rPr lang="en-US" dirty="0"/>
              <a:t>:</a:t>
            </a:r>
          </a:p>
          <a:p>
            <a:pPr lvl="1"/>
            <a:r>
              <a:rPr lang="en-US" dirty="0" err="1"/>
              <a:t>Tạo</a:t>
            </a:r>
            <a:r>
              <a:rPr lang="en-US" dirty="0"/>
              <a:t> </a:t>
            </a:r>
            <a:r>
              <a:rPr lang="en-US" dirty="0" err="1"/>
              <a:t>ra</a:t>
            </a:r>
            <a:r>
              <a:rPr lang="en-US" dirty="0"/>
              <a:t> 1 dataset, </a:t>
            </a:r>
            <a:r>
              <a:rPr lang="en-US" dirty="0" err="1"/>
              <a:t>với</a:t>
            </a:r>
            <a:r>
              <a:rPr lang="en-US" dirty="0"/>
              <a:t> </a:t>
            </a:r>
            <a:r>
              <a:rPr lang="en-US" dirty="0" err="1"/>
              <a:t>mỗi</a:t>
            </a:r>
            <a:r>
              <a:rPr lang="en-US" dirty="0"/>
              <a:t> </a:t>
            </a:r>
            <a:r>
              <a:rPr lang="en-US" dirty="0" err="1"/>
              <a:t>cột</a:t>
            </a:r>
            <a:r>
              <a:rPr lang="en-US" dirty="0"/>
              <a:t> </a:t>
            </a:r>
            <a:r>
              <a:rPr lang="en-US" dirty="0" err="1"/>
              <a:t>dọc</a:t>
            </a:r>
            <a:r>
              <a:rPr lang="en-US" dirty="0"/>
              <a:t> </a:t>
            </a:r>
            <a:r>
              <a:rPr lang="en-US" dirty="0" err="1"/>
              <a:t>ứng</a:t>
            </a:r>
            <a:r>
              <a:rPr lang="en-US" dirty="0"/>
              <a:t> </a:t>
            </a:r>
            <a:r>
              <a:rPr lang="en-US" dirty="0" err="1"/>
              <a:t>với</a:t>
            </a:r>
            <a:r>
              <a:rPr lang="en-US" dirty="0"/>
              <a:t> </a:t>
            </a:r>
            <a:r>
              <a:rPr lang="en-US" dirty="0" err="1"/>
              <a:t>một</a:t>
            </a:r>
            <a:r>
              <a:rPr lang="en-US" dirty="0"/>
              <a:t> </a:t>
            </a:r>
            <a:r>
              <a:rPr lang="en-US" dirty="0" err="1"/>
              <a:t>ký</a:t>
            </a:r>
            <a:r>
              <a:rPr lang="en-US" dirty="0"/>
              <a:t> </a:t>
            </a:r>
            <a:r>
              <a:rPr lang="en-US" dirty="0" err="1"/>
              <a:t>tự</a:t>
            </a:r>
            <a:r>
              <a:rPr lang="en-US" dirty="0"/>
              <a:t> </a:t>
            </a:r>
            <a:r>
              <a:rPr lang="en-US" dirty="0" err="1"/>
              <a:t>như</a:t>
            </a:r>
            <a:r>
              <a:rPr lang="en-US" dirty="0"/>
              <a:t> </a:t>
            </a:r>
            <a:r>
              <a:rPr lang="en-US" dirty="0" err="1"/>
              <a:t>hình</a:t>
            </a:r>
            <a:r>
              <a:rPr lang="en-US" dirty="0"/>
              <a:t> </a:t>
            </a:r>
            <a:r>
              <a:rPr lang="en-US" dirty="0" err="1"/>
              <a:t>bên</a:t>
            </a:r>
            <a:endParaRPr lang="en-US" dirty="0"/>
          </a:p>
          <a:p>
            <a:pPr lvl="1"/>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đoán</a:t>
            </a:r>
            <a:r>
              <a:rPr lang="en-US" dirty="0"/>
              <a:t> </a:t>
            </a:r>
            <a:r>
              <a:rPr lang="en-US" dirty="0" err="1"/>
              <a:t>ký</a:t>
            </a:r>
            <a:r>
              <a:rPr lang="en-US" dirty="0"/>
              <a:t> </a:t>
            </a:r>
            <a:r>
              <a:rPr lang="en-US" dirty="0" err="1"/>
              <a:t>tự</a:t>
            </a:r>
            <a:r>
              <a:rPr lang="en-US" dirty="0"/>
              <a:t> </a:t>
            </a:r>
            <a:r>
              <a:rPr lang="en-US" dirty="0" err="1"/>
              <a:t>tại</a:t>
            </a:r>
            <a:r>
              <a:rPr lang="en-US" dirty="0"/>
              <a:t> </a:t>
            </a:r>
            <a:r>
              <a:rPr lang="en-US" dirty="0" err="1"/>
              <a:t>mỗi</a:t>
            </a:r>
            <a:r>
              <a:rPr lang="en-US" dirty="0"/>
              <a:t> </a:t>
            </a:r>
            <a:r>
              <a:rPr lang="en-US" dirty="0" err="1"/>
              <a:t>vị</a:t>
            </a:r>
            <a:r>
              <a:rPr lang="en-US" dirty="0"/>
              <a:t> </a:t>
            </a:r>
            <a:r>
              <a:rPr lang="en-US" dirty="0" err="1"/>
              <a:t>trí</a:t>
            </a:r>
            <a:r>
              <a:rPr lang="en-US" dirty="0"/>
              <a:t> </a:t>
            </a:r>
            <a:r>
              <a:rPr lang="en-US" dirty="0" err="1"/>
              <a:t>trong</a:t>
            </a:r>
            <a:r>
              <a:rPr lang="en-US" dirty="0"/>
              <a:t> </a:t>
            </a:r>
            <a:r>
              <a:rPr lang="en-US" dirty="0" err="1"/>
              <a:t>chuỗi</a:t>
            </a:r>
            <a:endParaRPr lang="en-US" dirty="0"/>
          </a:p>
          <a:p>
            <a:r>
              <a:rPr lang="en-US" dirty="0" err="1"/>
              <a:t>Vấn</a:t>
            </a:r>
            <a:r>
              <a:rPr lang="en-US" dirty="0"/>
              <a:t> </a:t>
            </a:r>
            <a:r>
              <a:rPr lang="en-US" dirty="0" err="1"/>
              <a:t>đề</a:t>
            </a:r>
            <a:r>
              <a:rPr lang="en-US" dirty="0"/>
              <a:t>:</a:t>
            </a:r>
          </a:p>
          <a:p>
            <a:pPr lvl="1"/>
            <a:r>
              <a:rPr lang="en-US" dirty="0" err="1"/>
              <a:t>Khó</a:t>
            </a:r>
            <a:r>
              <a:rPr lang="en-US" dirty="0"/>
              <a:t> </a:t>
            </a:r>
            <a:r>
              <a:rPr lang="en-US" dirty="0" err="1"/>
              <a:t>tạo</a:t>
            </a:r>
            <a:r>
              <a:rPr lang="en-US" dirty="0"/>
              <a:t> </a:t>
            </a:r>
            <a:r>
              <a:rPr lang="en-US" dirty="0" err="1"/>
              <a:t>ra</a:t>
            </a:r>
            <a:r>
              <a:rPr lang="en-US" dirty="0"/>
              <a:t> dataset </a:t>
            </a:r>
            <a:r>
              <a:rPr lang="en-US" dirty="0" err="1"/>
              <a:t>như</a:t>
            </a:r>
            <a:r>
              <a:rPr lang="en-US" dirty="0"/>
              <a:t> </a:t>
            </a:r>
            <a:r>
              <a:rPr lang="en-US" dirty="0" err="1"/>
              <a:t>vậy</a:t>
            </a:r>
            <a:endParaRPr lang="en-US" dirty="0"/>
          </a:p>
          <a:p>
            <a:pPr lvl="1"/>
            <a:r>
              <a:rPr lang="en-US" dirty="0" err="1"/>
              <a:t>Nếu</a:t>
            </a:r>
            <a:r>
              <a:rPr lang="en-US" dirty="0"/>
              <a:t> </a:t>
            </a:r>
            <a:r>
              <a:rPr lang="en-US" dirty="0" err="1"/>
              <a:t>có</a:t>
            </a:r>
            <a:r>
              <a:rPr lang="en-US" dirty="0"/>
              <a:t> 2 </a:t>
            </a:r>
            <a:r>
              <a:rPr lang="en-US" dirty="0" err="1"/>
              <a:t>ký</a:t>
            </a:r>
            <a:r>
              <a:rPr lang="en-US" dirty="0"/>
              <a:t> </a:t>
            </a:r>
            <a:r>
              <a:rPr lang="en-US" dirty="0" err="1"/>
              <a:t>tự</a:t>
            </a:r>
            <a:r>
              <a:rPr lang="en-US" dirty="0"/>
              <a:t> </a:t>
            </a:r>
            <a:r>
              <a:rPr lang="en-US" dirty="0" err="1"/>
              <a:t>liền</a:t>
            </a:r>
            <a:r>
              <a:rPr lang="en-US" dirty="0"/>
              <a:t> </a:t>
            </a:r>
            <a:r>
              <a:rPr lang="en-US" dirty="0" err="1"/>
              <a:t>nhau</a:t>
            </a:r>
            <a:r>
              <a:rPr lang="en-US" dirty="0"/>
              <a:t> </a:t>
            </a:r>
            <a:r>
              <a:rPr lang="en-US" dirty="0" err="1"/>
              <a:t>như</a:t>
            </a:r>
            <a:r>
              <a:rPr lang="en-US" dirty="0"/>
              <a:t> “too” </a:t>
            </a:r>
            <a:r>
              <a:rPr lang="en-US" dirty="0" err="1"/>
              <a:t>sẽ</a:t>
            </a:r>
            <a:r>
              <a:rPr lang="en-US" dirty="0"/>
              <a:t> </a:t>
            </a:r>
            <a:r>
              <a:rPr lang="en-US" dirty="0" err="1"/>
              <a:t>không</a:t>
            </a:r>
            <a:r>
              <a:rPr lang="en-US" dirty="0"/>
              <a:t> </a:t>
            </a:r>
            <a:r>
              <a:rPr lang="en-US" dirty="0" err="1"/>
              <a:t>phân</a:t>
            </a:r>
            <a:r>
              <a:rPr lang="en-US" dirty="0"/>
              <a:t> </a:t>
            </a:r>
            <a:r>
              <a:rPr lang="en-US" dirty="0" err="1"/>
              <a:t>biệt</a:t>
            </a:r>
            <a:r>
              <a:rPr lang="en-US" dirty="0"/>
              <a:t> </a:t>
            </a:r>
            <a:r>
              <a:rPr lang="en-US" dirty="0" err="1"/>
              <a:t>được</a:t>
            </a:r>
            <a:r>
              <a:rPr lang="en-US" dirty="0"/>
              <a:t> </a:t>
            </a:r>
            <a:r>
              <a:rPr lang="en-US" dirty="0" err="1"/>
              <a:t>là</a:t>
            </a:r>
            <a:r>
              <a:rPr lang="en-US" dirty="0"/>
              <a:t> </a:t>
            </a:r>
            <a:r>
              <a:rPr lang="en-US" dirty="0" err="1"/>
              <a:t>một</a:t>
            </a:r>
            <a:r>
              <a:rPr lang="en-US" dirty="0"/>
              <a:t> </a:t>
            </a:r>
            <a:r>
              <a:rPr lang="en-US" dirty="0" err="1"/>
              <a:t>ký</a:t>
            </a:r>
            <a:r>
              <a:rPr lang="en-US" dirty="0"/>
              <a:t> </a:t>
            </a:r>
            <a:r>
              <a:rPr lang="en-US" dirty="0" err="1"/>
              <a:t>tự</a:t>
            </a:r>
            <a:r>
              <a:rPr lang="en-US" dirty="0"/>
              <a:t> </a:t>
            </a:r>
            <a:r>
              <a:rPr lang="en-US" dirty="0" err="1"/>
              <a:t>viết</a:t>
            </a:r>
            <a:r>
              <a:rPr lang="en-US" dirty="0"/>
              <a:t> </a:t>
            </a:r>
            <a:r>
              <a:rPr lang="en-US" dirty="0" err="1"/>
              <a:t>kéo</a:t>
            </a:r>
            <a:r>
              <a:rPr lang="en-US" dirty="0"/>
              <a:t> </a:t>
            </a:r>
            <a:r>
              <a:rPr lang="en-US" dirty="0" err="1"/>
              <a:t>dài</a:t>
            </a:r>
            <a:r>
              <a:rPr lang="en-US" dirty="0"/>
              <a:t> hay 2 </a:t>
            </a:r>
            <a:r>
              <a:rPr lang="en-US" dirty="0" err="1"/>
              <a:t>ký</a:t>
            </a:r>
            <a:r>
              <a:rPr lang="en-US" dirty="0"/>
              <a:t> </a:t>
            </a:r>
            <a:r>
              <a:rPr lang="en-US" dirty="0" err="1"/>
              <a:t>tự</a:t>
            </a:r>
            <a:endParaRPr lang="en-US" dirty="0"/>
          </a:p>
          <a:p>
            <a:pPr marL="150876" lvl="1" indent="0">
              <a:buNone/>
            </a:pPr>
            <a:endParaRPr lang="en-US" dirty="0"/>
          </a:p>
          <a:p>
            <a:r>
              <a:rPr lang="en-US" dirty="0" err="1"/>
              <a:t>Ưu</a:t>
            </a:r>
            <a:r>
              <a:rPr lang="en-US" dirty="0"/>
              <a:t> </a:t>
            </a:r>
            <a:r>
              <a:rPr lang="en-US" dirty="0" err="1"/>
              <a:t>điểm</a:t>
            </a:r>
            <a:r>
              <a:rPr lang="en-US" dirty="0"/>
              <a:t> </a:t>
            </a:r>
            <a:r>
              <a:rPr lang="en-US" dirty="0" err="1"/>
              <a:t>của</a:t>
            </a:r>
            <a:r>
              <a:rPr lang="en-US" dirty="0"/>
              <a:t> CTC:</a:t>
            </a:r>
          </a:p>
          <a:p>
            <a:pPr lvl="1"/>
            <a:r>
              <a:rPr lang="en-US" dirty="0" err="1"/>
              <a:t>Chỉ</a:t>
            </a:r>
            <a:r>
              <a:rPr lang="en-US" dirty="0"/>
              <a:t> </a:t>
            </a:r>
            <a:r>
              <a:rPr lang="en-US" dirty="0" err="1"/>
              <a:t>cần</a:t>
            </a:r>
            <a:r>
              <a:rPr lang="en-US" dirty="0"/>
              <a:t> </a:t>
            </a:r>
            <a:r>
              <a:rPr lang="en-US" dirty="0" err="1"/>
              <a:t>đưa</a:t>
            </a:r>
            <a:r>
              <a:rPr lang="en-US" dirty="0"/>
              <a:t> </a:t>
            </a:r>
            <a:r>
              <a:rPr lang="en-US" dirty="0" err="1"/>
              <a:t>ra</a:t>
            </a:r>
            <a:r>
              <a:rPr lang="en-US" dirty="0"/>
              <a:t> </a:t>
            </a:r>
            <a:r>
              <a:rPr lang="en-US" dirty="0" err="1"/>
              <a:t>groundtruth</a:t>
            </a:r>
            <a:r>
              <a:rPr lang="en-US" dirty="0"/>
              <a:t> </a:t>
            </a:r>
            <a:r>
              <a:rPr lang="en-US" dirty="0" err="1"/>
              <a:t>của</a:t>
            </a:r>
            <a:r>
              <a:rPr lang="en-US" dirty="0"/>
              <a:t> </a:t>
            </a:r>
            <a:r>
              <a:rPr lang="en-US" dirty="0" err="1"/>
              <a:t>hình</a:t>
            </a:r>
            <a:r>
              <a:rPr lang="en-US" dirty="0"/>
              <a:t>, </a:t>
            </a:r>
            <a:r>
              <a:rPr lang="en-US" dirty="0" err="1"/>
              <a:t>không</a:t>
            </a:r>
            <a:r>
              <a:rPr lang="en-US" dirty="0"/>
              <a:t> </a:t>
            </a:r>
            <a:r>
              <a:rPr lang="en-US" dirty="0" err="1"/>
              <a:t>cần</a:t>
            </a:r>
            <a:r>
              <a:rPr lang="en-US" dirty="0"/>
              <a:t> </a:t>
            </a:r>
            <a:r>
              <a:rPr lang="en-US" dirty="0" err="1"/>
              <a:t>quan</a:t>
            </a:r>
            <a:r>
              <a:rPr lang="en-US" dirty="0"/>
              <a:t> </a:t>
            </a:r>
            <a:r>
              <a:rPr lang="en-US" dirty="0" err="1"/>
              <a:t>tâm</a:t>
            </a:r>
            <a:r>
              <a:rPr lang="en-US" dirty="0"/>
              <a:t> </a:t>
            </a:r>
            <a:r>
              <a:rPr lang="en-US" dirty="0" err="1"/>
              <a:t>vị</a:t>
            </a:r>
            <a:r>
              <a:rPr lang="en-US" dirty="0"/>
              <a:t> </a:t>
            </a:r>
            <a:r>
              <a:rPr lang="en-US" dirty="0" err="1"/>
              <a:t>trí</a:t>
            </a:r>
            <a:r>
              <a:rPr lang="en-US" dirty="0"/>
              <a:t> </a:t>
            </a:r>
            <a:r>
              <a:rPr lang="en-US" dirty="0" err="1"/>
              <a:t>và</a:t>
            </a:r>
            <a:r>
              <a:rPr lang="en-US" dirty="0"/>
              <a:t> </a:t>
            </a:r>
            <a:r>
              <a:rPr lang="en-US" dirty="0" err="1"/>
              <a:t>độ</a:t>
            </a:r>
            <a:r>
              <a:rPr lang="en-US" dirty="0"/>
              <a:t> </a:t>
            </a:r>
            <a:r>
              <a:rPr lang="en-US" dirty="0" err="1"/>
              <a:t>dài</a:t>
            </a:r>
            <a:r>
              <a:rPr lang="en-US" dirty="0"/>
              <a:t> </a:t>
            </a:r>
            <a:r>
              <a:rPr lang="en-US" dirty="0" err="1"/>
              <a:t>ký</a:t>
            </a:r>
            <a:r>
              <a:rPr lang="en-US" dirty="0"/>
              <a:t> </a:t>
            </a:r>
            <a:r>
              <a:rPr lang="en-US" dirty="0" err="1"/>
              <a:t>tự</a:t>
            </a:r>
            <a:r>
              <a:rPr lang="en-US" dirty="0"/>
              <a:t> </a:t>
            </a:r>
            <a:r>
              <a:rPr lang="en-US" dirty="0" err="1"/>
              <a:t>trong</a:t>
            </a:r>
            <a:r>
              <a:rPr lang="en-US" dirty="0"/>
              <a:t> </a:t>
            </a:r>
            <a:r>
              <a:rPr lang="en-US" dirty="0" err="1"/>
              <a:t>ảnh</a:t>
            </a:r>
            <a:endParaRPr lang="en-US" dirty="0"/>
          </a:p>
        </p:txBody>
      </p:sp>
      <p:pic>
        <p:nvPicPr>
          <p:cNvPr id="1026" name="Picture 2" descr="https://miro.medium.com/max/400/1*rfeNj9aNfUSqA-SXB_i4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468" y="1440121"/>
            <a:ext cx="2857500" cy="2407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798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Hàm</a:t>
            </a:r>
            <a:r>
              <a:rPr lang="en-US" dirty="0"/>
              <a:t> loss CTC</a:t>
            </a:r>
          </a:p>
        </p:txBody>
      </p:sp>
      <p:sp>
        <p:nvSpPr>
          <p:cNvPr id="3" name="Content Placeholder 2"/>
          <p:cNvSpPr>
            <a:spLocks noGrp="1"/>
          </p:cNvSpPr>
          <p:nvPr>
            <p:ph type="body" idx="1"/>
          </p:nvPr>
        </p:nvSpPr>
        <p:spPr/>
        <p:txBody>
          <a:bodyPr>
            <a:normAutofit/>
          </a:bodyPr>
          <a:lstStyle/>
          <a:p>
            <a:r>
              <a:rPr lang="en-US" dirty="0" err="1"/>
              <a:t>Nguyên</a:t>
            </a:r>
            <a:r>
              <a:rPr lang="en-US" dirty="0"/>
              <a:t> </a:t>
            </a:r>
            <a:r>
              <a:rPr lang="en-US" dirty="0" err="1"/>
              <a:t>tắc</a:t>
            </a:r>
            <a:r>
              <a:rPr lang="en-US" dirty="0"/>
              <a:t> </a:t>
            </a:r>
            <a:r>
              <a:rPr lang="en-US" dirty="0" err="1"/>
              <a:t>mã</a:t>
            </a:r>
            <a:r>
              <a:rPr lang="en-US" dirty="0"/>
              <a:t> </a:t>
            </a:r>
            <a:r>
              <a:rPr lang="en-US" dirty="0" err="1"/>
              <a:t>hoá</a:t>
            </a:r>
            <a:r>
              <a:rPr lang="en-US" dirty="0"/>
              <a:t> </a:t>
            </a:r>
            <a:r>
              <a:rPr lang="en-US" dirty="0" err="1"/>
              <a:t>chuỗi</a:t>
            </a:r>
            <a:r>
              <a:rPr lang="en-US" dirty="0"/>
              <a:t> </a:t>
            </a:r>
            <a:r>
              <a:rPr lang="en-US" dirty="0" err="1"/>
              <a:t>ký</a:t>
            </a:r>
            <a:r>
              <a:rPr lang="en-US" dirty="0"/>
              <a:t> </a:t>
            </a:r>
            <a:r>
              <a:rPr lang="en-US" dirty="0" err="1"/>
              <a:t>tự</a:t>
            </a:r>
            <a:r>
              <a:rPr lang="en-US" dirty="0"/>
              <a:t>:</a:t>
            </a:r>
          </a:p>
          <a:p>
            <a:pPr lvl="1"/>
            <a:r>
              <a:rPr lang="en-US" dirty="0" err="1"/>
              <a:t>Mỗi</a:t>
            </a:r>
            <a:r>
              <a:rPr lang="en-US" dirty="0"/>
              <a:t> </a:t>
            </a:r>
            <a:r>
              <a:rPr lang="en-US" dirty="0" err="1"/>
              <a:t>ký</a:t>
            </a:r>
            <a:r>
              <a:rPr lang="en-US" dirty="0"/>
              <a:t> </a:t>
            </a:r>
            <a:r>
              <a:rPr lang="en-US" dirty="0" err="1"/>
              <a:t>tự</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lập</a:t>
            </a:r>
            <a:r>
              <a:rPr lang="en-US" dirty="0"/>
              <a:t> </a:t>
            </a:r>
            <a:r>
              <a:rPr lang="en-US" dirty="0" err="1"/>
              <a:t>lại</a:t>
            </a:r>
            <a:r>
              <a:rPr lang="en-US" dirty="0"/>
              <a:t> </a:t>
            </a:r>
            <a:r>
              <a:rPr lang="en-US" dirty="0" err="1"/>
              <a:t>nhiều</a:t>
            </a:r>
            <a:r>
              <a:rPr lang="en-US" dirty="0"/>
              <a:t> </a:t>
            </a:r>
            <a:r>
              <a:rPr lang="en-US" dirty="0" err="1"/>
              <a:t>lần</a:t>
            </a:r>
            <a:endParaRPr lang="en-US" dirty="0"/>
          </a:p>
          <a:p>
            <a:pPr lvl="1"/>
            <a:r>
              <a:rPr lang="en-US" dirty="0" err="1"/>
              <a:t>Nhiều</a:t>
            </a:r>
            <a:r>
              <a:rPr lang="en-US" dirty="0"/>
              <a:t> </a:t>
            </a:r>
            <a:r>
              <a:rPr lang="en-US" dirty="0" err="1"/>
              <a:t>khoảng</a:t>
            </a:r>
            <a:r>
              <a:rPr lang="en-US" dirty="0"/>
              <a:t> </a:t>
            </a:r>
            <a:r>
              <a:rPr lang="en-US" dirty="0" err="1"/>
              <a:t>trắng</a:t>
            </a:r>
            <a:r>
              <a:rPr lang="en-US" dirty="0"/>
              <a:t> </a:t>
            </a:r>
            <a:r>
              <a:rPr lang="en-US" dirty="0" err="1"/>
              <a:t>liên</a:t>
            </a:r>
            <a:r>
              <a:rPr lang="en-US" dirty="0"/>
              <a:t> </a:t>
            </a:r>
            <a:r>
              <a:rPr lang="en-US" dirty="0" err="1"/>
              <a:t>tiếp</a:t>
            </a:r>
            <a:r>
              <a:rPr lang="en-US" dirty="0"/>
              <a:t> </a:t>
            </a:r>
            <a:r>
              <a:rPr lang="en-US" dirty="0" err="1"/>
              <a:t>nhau</a:t>
            </a:r>
            <a:r>
              <a:rPr lang="en-US" dirty="0"/>
              <a:t> </a:t>
            </a:r>
            <a:r>
              <a:rPr lang="en-US" dirty="0" err="1"/>
              <a:t>có</a:t>
            </a:r>
            <a:r>
              <a:rPr lang="en-US" dirty="0"/>
              <a:t> </a:t>
            </a:r>
            <a:r>
              <a:rPr lang="en-US" dirty="0" err="1"/>
              <a:t>thể</a:t>
            </a:r>
            <a:r>
              <a:rPr lang="en-US" dirty="0"/>
              <a:t> ở </a:t>
            </a:r>
            <a:r>
              <a:rPr lang="en-US" dirty="0" err="1"/>
              <a:t>giữa</a:t>
            </a:r>
            <a:r>
              <a:rPr lang="en-US" dirty="0"/>
              <a:t> </a:t>
            </a:r>
            <a:r>
              <a:rPr lang="en-US" dirty="0" err="1"/>
              <a:t>ký</a:t>
            </a:r>
            <a:r>
              <a:rPr lang="en-US" dirty="0"/>
              <a:t> </a:t>
            </a:r>
            <a:r>
              <a:rPr lang="en-US" dirty="0" err="1"/>
              <a:t>tự</a:t>
            </a:r>
            <a:endParaRPr lang="en-US" dirty="0"/>
          </a:p>
          <a:p>
            <a:pPr lvl="1"/>
            <a:r>
              <a:rPr lang="en-US" dirty="0" err="1"/>
              <a:t>Trường</a:t>
            </a:r>
            <a:r>
              <a:rPr lang="en-US" dirty="0"/>
              <a:t> </a:t>
            </a:r>
            <a:r>
              <a:rPr lang="en-US" dirty="0" err="1"/>
              <a:t>hợp</a:t>
            </a:r>
            <a:r>
              <a:rPr lang="en-US" dirty="0"/>
              <a:t> 2 </a:t>
            </a:r>
            <a:r>
              <a:rPr lang="en-US" dirty="0" err="1"/>
              <a:t>ký</a:t>
            </a:r>
            <a:r>
              <a:rPr lang="en-US" dirty="0"/>
              <a:t> </a:t>
            </a:r>
            <a:r>
              <a:rPr lang="en-US" dirty="0" err="1"/>
              <a:t>tự</a:t>
            </a:r>
            <a:r>
              <a:rPr lang="en-US" dirty="0"/>
              <a:t> </a:t>
            </a:r>
            <a:r>
              <a:rPr lang="en-US" dirty="0" err="1"/>
              <a:t>giống</a:t>
            </a:r>
            <a:r>
              <a:rPr lang="en-US" dirty="0"/>
              <a:t> </a:t>
            </a:r>
            <a:r>
              <a:rPr lang="en-US" dirty="0" err="1"/>
              <a:t>nhau</a:t>
            </a:r>
            <a:r>
              <a:rPr lang="en-US" dirty="0"/>
              <a:t> </a:t>
            </a:r>
            <a:r>
              <a:rPr lang="en-US" dirty="0" err="1"/>
              <a:t>liền</a:t>
            </a:r>
            <a:r>
              <a:rPr lang="en-US" dirty="0"/>
              <a:t> </a:t>
            </a:r>
            <a:r>
              <a:rPr lang="en-US" dirty="0" err="1"/>
              <a:t>kề</a:t>
            </a:r>
            <a:r>
              <a:rPr lang="en-US" dirty="0"/>
              <a:t> (pizza), </a:t>
            </a:r>
            <a:r>
              <a:rPr lang="en-US" dirty="0" err="1"/>
              <a:t>ít</a:t>
            </a:r>
            <a:r>
              <a:rPr lang="en-US" dirty="0"/>
              <a:t> </a:t>
            </a:r>
            <a:r>
              <a:rPr lang="en-US" dirty="0" err="1"/>
              <a:t>nhất</a:t>
            </a:r>
            <a:r>
              <a:rPr lang="en-US" dirty="0"/>
              <a:t> </a:t>
            </a:r>
            <a:r>
              <a:rPr lang="en-US" dirty="0" err="1"/>
              <a:t>một</a:t>
            </a:r>
            <a:r>
              <a:rPr lang="en-US" dirty="0"/>
              <a:t> </a:t>
            </a:r>
            <a:r>
              <a:rPr lang="en-US" dirty="0" err="1"/>
              <a:t>khoảng</a:t>
            </a:r>
            <a:r>
              <a:rPr lang="en-US" dirty="0"/>
              <a:t> </a:t>
            </a:r>
            <a:r>
              <a:rPr lang="en-US" dirty="0" err="1"/>
              <a:t>trắng</a:t>
            </a:r>
            <a:r>
              <a:rPr lang="en-US" dirty="0"/>
              <a:t> </a:t>
            </a:r>
            <a:r>
              <a:rPr lang="en-US" dirty="0" err="1"/>
              <a:t>phải</a:t>
            </a:r>
            <a:r>
              <a:rPr lang="en-US" dirty="0"/>
              <a:t> </a:t>
            </a:r>
            <a:r>
              <a:rPr lang="en-US" dirty="0" err="1"/>
              <a:t>nằm</a:t>
            </a:r>
            <a:r>
              <a:rPr lang="en-US" dirty="0"/>
              <a:t> </a:t>
            </a:r>
            <a:r>
              <a:rPr lang="en-US" dirty="0" err="1"/>
              <a:t>giữa</a:t>
            </a:r>
            <a:r>
              <a:rPr lang="en-US" dirty="0"/>
              <a:t> 2 </a:t>
            </a:r>
            <a:r>
              <a:rPr lang="en-US" dirty="0" err="1"/>
              <a:t>ký</a:t>
            </a:r>
            <a:r>
              <a:rPr lang="en-US" dirty="0"/>
              <a:t> </a:t>
            </a:r>
            <a:r>
              <a:rPr lang="en-US" dirty="0" err="1"/>
              <a:t>tự</a:t>
            </a:r>
            <a:r>
              <a:rPr lang="en-US" dirty="0"/>
              <a:t> </a:t>
            </a:r>
            <a:r>
              <a:rPr lang="en-US" dirty="0" err="1"/>
              <a:t>đó</a:t>
            </a:r>
            <a:endParaRPr lang="en-US" dirty="0"/>
          </a:p>
          <a:p>
            <a:r>
              <a:rPr lang="en-US" dirty="0" err="1"/>
              <a:t>Ví</a:t>
            </a:r>
            <a:r>
              <a:rPr lang="en-US" dirty="0"/>
              <a:t> </a:t>
            </a:r>
            <a:r>
              <a:rPr lang="en-US" dirty="0" err="1"/>
              <a:t>dụ</a:t>
            </a:r>
            <a:r>
              <a:rPr lang="en-US" dirty="0"/>
              <a:t>:</a:t>
            </a:r>
          </a:p>
          <a:p>
            <a:r>
              <a:rPr lang="en-US" dirty="0"/>
              <a:t>“to” → ‘-t-o---’, ‘</a:t>
            </a:r>
            <a:r>
              <a:rPr lang="en-US" dirty="0" err="1"/>
              <a:t>tttttttt-ooo</a:t>
            </a:r>
            <a:r>
              <a:rPr lang="en-US" dirty="0"/>
              <a:t>-’, ‘to’, …</a:t>
            </a:r>
          </a:p>
          <a:p>
            <a:r>
              <a:rPr lang="en-US" dirty="0"/>
              <a:t>“hello” → ‘h-</a:t>
            </a:r>
            <a:r>
              <a:rPr lang="en-US" dirty="0" err="1"/>
              <a:t>elllll</a:t>
            </a:r>
            <a:r>
              <a:rPr lang="en-US" dirty="0"/>
              <a:t>-</a:t>
            </a:r>
            <a:r>
              <a:rPr lang="en-US" dirty="0" err="1"/>
              <a:t>ll-ooo</a:t>
            </a:r>
            <a:r>
              <a:rPr lang="en-US" dirty="0"/>
              <a:t>’, ‘</a:t>
            </a:r>
            <a:r>
              <a:rPr lang="en-US" dirty="0" err="1"/>
              <a:t>hel</a:t>
            </a:r>
            <a:r>
              <a:rPr lang="en-US" dirty="0"/>
              <a:t>-lo’, …</a:t>
            </a:r>
          </a:p>
          <a:p>
            <a:r>
              <a:rPr lang="en-US" dirty="0"/>
              <a:t>“a” → ‘aa’, ‘a-’, ‘-a’, …</a:t>
            </a:r>
          </a:p>
          <a:p>
            <a:r>
              <a:rPr lang="en-US" dirty="0">
                <a:sym typeface="Wingdings" panose="05000000000000000000" pitchFamily="2" charset="2"/>
              </a:rPr>
              <a:t></a:t>
            </a:r>
            <a:r>
              <a:rPr lang="en-US" dirty="0" err="1">
                <a:sym typeface="Wingdings" panose="05000000000000000000" pitchFamily="2" charset="2"/>
              </a:rPr>
              <a:t>Nhiều</a:t>
            </a:r>
            <a:r>
              <a:rPr lang="en-US" dirty="0">
                <a:sym typeface="Wingdings" panose="05000000000000000000" pitchFamily="2" charset="2"/>
              </a:rPr>
              <a:t> </a:t>
            </a:r>
            <a:r>
              <a:rPr lang="en-US" dirty="0" err="1">
                <a:sym typeface="Wingdings" panose="05000000000000000000" pitchFamily="2" charset="2"/>
              </a:rPr>
              <a:t>khả</a:t>
            </a:r>
            <a:r>
              <a:rPr lang="en-US" dirty="0">
                <a:sym typeface="Wingdings" panose="05000000000000000000" pitchFamily="2" charset="2"/>
              </a:rPr>
              <a:t> </a:t>
            </a:r>
            <a:r>
              <a:rPr lang="en-US" dirty="0" err="1">
                <a:sym typeface="Wingdings" panose="05000000000000000000" pitchFamily="2" charset="2"/>
              </a:rPr>
              <a:t>năng</a:t>
            </a:r>
            <a:r>
              <a:rPr lang="en-US" dirty="0">
                <a:sym typeface="Wingdings" panose="05000000000000000000" pitchFamily="2" charset="2"/>
              </a:rPr>
              <a:t> </a:t>
            </a:r>
            <a:r>
              <a:rPr lang="en-US" dirty="0" err="1">
                <a:sym typeface="Wingdings" panose="05000000000000000000" pitchFamily="2" charset="2"/>
              </a:rPr>
              <a:t>tương</a:t>
            </a:r>
            <a:r>
              <a:rPr lang="en-US" dirty="0">
                <a:sym typeface="Wingdings" panose="05000000000000000000" pitchFamily="2" charset="2"/>
              </a:rPr>
              <a:t> </a:t>
            </a:r>
            <a:r>
              <a:rPr lang="en-US" dirty="0" err="1">
                <a:sym typeface="Wingdings" panose="05000000000000000000" pitchFamily="2" charset="2"/>
              </a:rPr>
              <a:t>ứng</a:t>
            </a:r>
            <a:r>
              <a:rPr lang="en-US" dirty="0">
                <a:sym typeface="Wingdings" panose="05000000000000000000" pitchFamily="2" charset="2"/>
              </a:rPr>
              <a:t> </a:t>
            </a:r>
            <a:r>
              <a:rPr lang="en-US" dirty="0" err="1">
                <a:sym typeface="Wingdings" panose="05000000000000000000" pitchFamily="2" charset="2"/>
              </a:rPr>
              <a:t>với</a:t>
            </a:r>
            <a:r>
              <a:rPr lang="en-US" dirty="0">
                <a:sym typeface="Wingdings" panose="05000000000000000000" pitchFamily="2" charset="2"/>
              </a:rPr>
              <a:t> </a:t>
            </a:r>
            <a:r>
              <a:rPr lang="en-US" dirty="0" err="1">
                <a:sym typeface="Wingdings" panose="05000000000000000000" pitchFamily="2" charset="2"/>
              </a:rPr>
              <a:t>một</a:t>
            </a:r>
            <a:r>
              <a:rPr lang="en-US" dirty="0">
                <a:sym typeface="Wingdings" panose="05000000000000000000" pitchFamily="2" charset="2"/>
              </a:rPr>
              <a:t> </a:t>
            </a:r>
            <a:r>
              <a:rPr lang="en-US" dirty="0" err="1">
                <a:sym typeface="Wingdings" panose="05000000000000000000" pitchFamily="2" charset="2"/>
              </a:rPr>
              <a:t>chuỗi</a:t>
            </a:r>
            <a:r>
              <a:rPr lang="en-US" dirty="0">
                <a:sym typeface="Wingdings" panose="05000000000000000000" pitchFamily="2" charset="2"/>
              </a:rPr>
              <a:t> </a:t>
            </a:r>
            <a:r>
              <a:rPr lang="en-US" dirty="0" err="1">
                <a:sym typeface="Wingdings" panose="05000000000000000000" pitchFamily="2" charset="2"/>
              </a:rPr>
              <a:t>ký</a:t>
            </a:r>
            <a:r>
              <a:rPr lang="en-US" dirty="0">
                <a:sym typeface="Wingdings" panose="05000000000000000000" pitchFamily="2" charset="2"/>
              </a:rPr>
              <a:t> </a:t>
            </a:r>
            <a:r>
              <a:rPr lang="en-US" dirty="0" err="1">
                <a:sym typeface="Wingdings" panose="05000000000000000000" pitchFamily="2" charset="2"/>
              </a:rPr>
              <a:t>tự</a:t>
            </a:r>
            <a:endParaRPr lang="en-US" dirty="0"/>
          </a:p>
        </p:txBody>
      </p:sp>
    </p:spTree>
    <p:extLst>
      <p:ext uri="{BB962C8B-B14F-4D97-AF65-F5344CB8AC3E}">
        <p14:creationId xmlns:p14="http://schemas.microsoft.com/office/powerpoint/2010/main" val="3128152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Hàm</a:t>
            </a:r>
            <a:r>
              <a:rPr lang="en-US" dirty="0"/>
              <a:t> loss CTC</a:t>
            </a:r>
          </a:p>
        </p:txBody>
      </p:sp>
      <p:sp>
        <p:nvSpPr>
          <p:cNvPr id="3" name="Content Placeholder 2"/>
          <p:cNvSpPr>
            <a:spLocks noGrp="1"/>
          </p:cNvSpPr>
          <p:nvPr>
            <p:ph type="body" idx="1"/>
          </p:nvPr>
        </p:nvSpPr>
        <p:spPr/>
        <p:txBody>
          <a:bodyPr>
            <a:normAutofit fontScale="92500" lnSpcReduction="20000"/>
          </a:bodyPr>
          <a:lstStyle/>
          <a:p>
            <a:r>
              <a:rPr lang="en-US" dirty="0" err="1"/>
              <a:t>Tính</a:t>
            </a:r>
            <a:r>
              <a:rPr lang="en-US" dirty="0"/>
              <a:t> loss:</a:t>
            </a:r>
          </a:p>
          <a:p>
            <a:pPr lvl="1"/>
            <a:r>
              <a:rPr lang="en-US" dirty="0"/>
              <a:t>Ta </a:t>
            </a:r>
            <a:r>
              <a:rPr lang="en-US" dirty="0" err="1"/>
              <a:t>có</a:t>
            </a:r>
            <a:r>
              <a:rPr lang="en-US" dirty="0"/>
              <a:t> </a:t>
            </a:r>
            <a:r>
              <a:rPr lang="en-US" dirty="0" err="1"/>
              <a:t>đầu</a:t>
            </a:r>
            <a:r>
              <a:rPr lang="en-US" dirty="0"/>
              <a:t> </a:t>
            </a:r>
            <a:r>
              <a:rPr lang="en-US" dirty="0" err="1"/>
              <a:t>ra</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là</a:t>
            </a:r>
            <a:r>
              <a:rPr lang="en-US" dirty="0"/>
              <a:t> ma </a:t>
            </a:r>
            <a:r>
              <a:rPr lang="en-US" dirty="0" err="1"/>
              <a:t>trận</a:t>
            </a:r>
            <a:r>
              <a:rPr lang="en-US" dirty="0"/>
              <a:t> 2 </a:t>
            </a:r>
            <a:r>
              <a:rPr lang="en-US" dirty="0" err="1"/>
              <a:t>chiều</a:t>
            </a:r>
            <a:r>
              <a:rPr lang="en-US" dirty="0"/>
              <a:t> (</a:t>
            </a:r>
            <a:r>
              <a:rPr lang="en-US" dirty="0" err="1"/>
              <a:t>tổng</a:t>
            </a:r>
            <a:r>
              <a:rPr lang="en-US" dirty="0"/>
              <a:t> </a:t>
            </a:r>
            <a:r>
              <a:rPr lang="en-US" dirty="0" err="1"/>
              <a:t>số</a:t>
            </a:r>
            <a:r>
              <a:rPr lang="en-US" dirty="0"/>
              <a:t> </a:t>
            </a:r>
            <a:r>
              <a:rPr lang="en-US" dirty="0" err="1"/>
              <a:t>ký</a:t>
            </a:r>
            <a:r>
              <a:rPr lang="en-US" dirty="0"/>
              <a:t> </a:t>
            </a:r>
            <a:r>
              <a:rPr lang="en-US" dirty="0" err="1"/>
              <a:t>tự</a:t>
            </a:r>
            <a:r>
              <a:rPr lang="en-US" dirty="0"/>
              <a:t>, </a:t>
            </a:r>
            <a:r>
              <a:rPr lang="en-US" dirty="0" err="1"/>
              <a:t>số</a:t>
            </a:r>
            <a:r>
              <a:rPr lang="en-US" dirty="0"/>
              <a:t> </a:t>
            </a:r>
            <a:r>
              <a:rPr lang="en-US" dirty="0" err="1"/>
              <a:t>thời</a:t>
            </a:r>
            <a:r>
              <a:rPr lang="en-US" dirty="0"/>
              <a:t> </a:t>
            </a:r>
            <a:r>
              <a:rPr lang="en-US" dirty="0" err="1"/>
              <a:t>điểm</a:t>
            </a:r>
            <a:r>
              <a:rPr lang="en-US" dirty="0"/>
              <a:t>)</a:t>
            </a:r>
          </a:p>
          <a:p>
            <a:pPr lvl="1"/>
            <a:r>
              <a:rPr lang="en-US" dirty="0" err="1"/>
              <a:t>Trong</a:t>
            </a:r>
            <a:r>
              <a:rPr lang="en-US" dirty="0"/>
              <a:t> </a:t>
            </a:r>
            <a:r>
              <a:rPr lang="en-US" dirty="0" err="1"/>
              <a:t>mỗi</a:t>
            </a:r>
            <a:r>
              <a:rPr lang="en-US" dirty="0"/>
              <a:t> </a:t>
            </a:r>
            <a:r>
              <a:rPr lang="en-US" dirty="0" err="1"/>
              <a:t>thời</a:t>
            </a:r>
            <a:r>
              <a:rPr lang="en-US" dirty="0"/>
              <a:t> </a:t>
            </a:r>
            <a:r>
              <a:rPr lang="en-US" dirty="0" err="1"/>
              <a:t>điểm</a:t>
            </a:r>
            <a:r>
              <a:rPr lang="en-US" dirty="0"/>
              <a:t>, </a:t>
            </a:r>
            <a:r>
              <a:rPr lang="en-US" dirty="0" err="1"/>
              <a:t>tổng</a:t>
            </a:r>
            <a:r>
              <a:rPr lang="en-US" dirty="0"/>
              <a:t> </a:t>
            </a:r>
            <a:r>
              <a:rPr lang="en-US" dirty="0" err="1"/>
              <a:t>xác</a:t>
            </a:r>
            <a:r>
              <a:rPr lang="en-US" dirty="0"/>
              <a:t> </a:t>
            </a:r>
            <a:r>
              <a:rPr lang="en-US" dirty="0" err="1"/>
              <a:t>suất</a:t>
            </a:r>
            <a:r>
              <a:rPr lang="en-US" dirty="0"/>
              <a:t> </a:t>
            </a:r>
            <a:r>
              <a:rPr lang="en-US" dirty="0" err="1"/>
              <a:t>bằng</a:t>
            </a:r>
            <a:r>
              <a:rPr lang="en-US" dirty="0"/>
              <a:t> 1</a:t>
            </a:r>
          </a:p>
          <a:p>
            <a:pPr lvl="1"/>
            <a:r>
              <a:rPr lang="en-US" dirty="0" err="1"/>
              <a:t>Hàm</a:t>
            </a:r>
            <a:r>
              <a:rPr lang="en-US" dirty="0"/>
              <a:t> loss </a:t>
            </a:r>
            <a:r>
              <a:rPr lang="en-US" dirty="0" err="1"/>
              <a:t>được</a:t>
            </a:r>
            <a:r>
              <a:rPr lang="en-US" dirty="0"/>
              <a:t> </a:t>
            </a:r>
            <a:r>
              <a:rPr lang="en-US" dirty="0" err="1"/>
              <a:t>tính</a:t>
            </a:r>
            <a:r>
              <a:rPr lang="en-US" dirty="0"/>
              <a:t> </a:t>
            </a:r>
            <a:r>
              <a:rPr lang="en-US" dirty="0" err="1"/>
              <a:t>bằng</a:t>
            </a:r>
            <a:r>
              <a:rPr lang="en-US" dirty="0"/>
              <a:t> </a:t>
            </a:r>
            <a:r>
              <a:rPr lang="en-US" dirty="0" err="1"/>
              <a:t>cách</a:t>
            </a:r>
            <a:r>
              <a:rPr lang="en-US" dirty="0"/>
              <a:t> </a:t>
            </a:r>
            <a:r>
              <a:rPr lang="en-US" dirty="0" err="1"/>
              <a:t>cộng</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trường</a:t>
            </a:r>
            <a:r>
              <a:rPr lang="en-US" dirty="0"/>
              <a:t> </a:t>
            </a:r>
            <a:r>
              <a:rPr lang="en-US" dirty="0" err="1"/>
              <a:t>hợp</a:t>
            </a:r>
            <a:r>
              <a:rPr lang="en-US" dirty="0"/>
              <a:t> </a:t>
            </a:r>
            <a:r>
              <a:rPr lang="en-US" dirty="0" err="1"/>
              <a:t>có</a:t>
            </a:r>
            <a:r>
              <a:rPr lang="en-US" dirty="0"/>
              <a:t> </a:t>
            </a:r>
            <a:r>
              <a:rPr lang="en-US" dirty="0" err="1"/>
              <a:t>thể</a:t>
            </a:r>
            <a:r>
              <a:rPr lang="en-US" dirty="0"/>
              <a:t> </a:t>
            </a:r>
            <a:r>
              <a:rPr lang="en-US" dirty="0" err="1"/>
              <a:t>xảy</a:t>
            </a:r>
            <a:r>
              <a:rPr lang="en-US" dirty="0"/>
              <a:t> </a:t>
            </a:r>
            <a:r>
              <a:rPr lang="en-US" dirty="0" err="1"/>
              <a:t>ra</a:t>
            </a:r>
            <a:endParaRPr lang="en-US" dirty="0"/>
          </a:p>
          <a:p>
            <a:r>
              <a:rPr lang="en-US" dirty="0" err="1"/>
              <a:t>Ví</a:t>
            </a:r>
            <a:r>
              <a:rPr lang="en-US" dirty="0"/>
              <a:t> </a:t>
            </a:r>
            <a:r>
              <a:rPr lang="en-US" dirty="0" err="1"/>
              <a:t>dụ</a:t>
            </a:r>
            <a:r>
              <a:rPr lang="en-US" dirty="0"/>
              <a:t>, </a:t>
            </a:r>
            <a:r>
              <a:rPr lang="en-US" dirty="0" err="1"/>
              <a:t>giả</a:t>
            </a:r>
            <a:r>
              <a:rPr lang="en-US" dirty="0"/>
              <a:t> </a:t>
            </a:r>
            <a:r>
              <a:rPr lang="en-US" dirty="0" err="1"/>
              <a:t>sự</a:t>
            </a:r>
            <a:r>
              <a:rPr lang="en-US" dirty="0"/>
              <a:t> </a:t>
            </a:r>
            <a:r>
              <a:rPr lang="en-US" dirty="0" err="1"/>
              <a:t>groundtruth</a:t>
            </a:r>
            <a:r>
              <a:rPr lang="en-US" dirty="0"/>
              <a:t> </a:t>
            </a:r>
            <a:r>
              <a:rPr lang="en-US" dirty="0" err="1"/>
              <a:t>là</a:t>
            </a:r>
            <a:r>
              <a:rPr lang="en-US" dirty="0"/>
              <a:t> a, ta </a:t>
            </a:r>
            <a:r>
              <a:rPr lang="en-US" dirty="0" err="1"/>
              <a:t>cần</a:t>
            </a:r>
            <a:r>
              <a:rPr lang="en-US" dirty="0"/>
              <a:t> </a:t>
            </a:r>
            <a:r>
              <a:rPr lang="en-US" dirty="0" err="1"/>
              <a:t>tính</a:t>
            </a:r>
            <a:r>
              <a:rPr lang="en-US" dirty="0"/>
              <a:t> </a:t>
            </a:r>
            <a:r>
              <a:rPr lang="en-US" dirty="0" err="1"/>
              <a:t>tất</a:t>
            </a:r>
            <a:r>
              <a:rPr lang="en-US" dirty="0"/>
              <a:t> </a:t>
            </a:r>
            <a:r>
              <a:rPr lang="en-US" dirty="0" err="1"/>
              <a:t>cả</a:t>
            </a:r>
            <a:r>
              <a:rPr lang="en-US" dirty="0"/>
              <a:t> </a:t>
            </a:r>
            <a:r>
              <a:rPr lang="en-US" dirty="0" err="1"/>
              <a:t>trường</a:t>
            </a:r>
            <a:r>
              <a:rPr lang="en-US" dirty="0"/>
              <a:t> </a:t>
            </a:r>
            <a:r>
              <a:rPr lang="en-US" dirty="0" err="1"/>
              <a:t>hợp</a:t>
            </a:r>
            <a:r>
              <a:rPr lang="en-US" dirty="0"/>
              <a:t> </a:t>
            </a:r>
            <a:r>
              <a:rPr lang="en-US" dirty="0" err="1"/>
              <a:t>có</a:t>
            </a:r>
            <a:r>
              <a:rPr lang="en-US" dirty="0"/>
              <a:t> 2 </a:t>
            </a:r>
            <a:r>
              <a:rPr lang="en-US" dirty="0" err="1"/>
              <a:t>thời</a:t>
            </a:r>
            <a:r>
              <a:rPr lang="en-US" dirty="0"/>
              <a:t> </a:t>
            </a:r>
            <a:r>
              <a:rPr lang="en-US" dirty="0" err="1"/>
              <a:t>điểm</a:t>
            </a:r>
            <a:r>
              <a:rPr lang="en-US" dirty="0"/>
              <a:t>, </a:t>
            </a:r>
            <a:r>
              <a:rPr lang="en-US" dirty="0" err="1"/>
              <a:t>đó</a:t>
            </a:r>
            <a:r>
              <a:rPr lang="en-US" dirty="0"/>
              <a:t> </a:t>
            </a:r>
            <a:r>
              <a:rPr lang="en-US" dirty="0" err="1"/>
              <a:t>là</a:t>
            </a:r>
            <a:r>
              <a:rPr lang="en-US" dirty="0"/>
              <a:t> aa, a-, -a. </a:t>
            </a:r>
            <a:r>
              <a:rPr lang="en-US" dirty="0" err="1"/>
              <a:t>Từ</a:t>
            </a:r>
            <a:r>
              <a:rPr lang="en-US" dirty="0"/>
              <a:t> </a:t>
            </a:r>
            <a:r>
              <a:rPr lang="en-US" dirty="0" err="1"/>
              <a:t>đầu</a:t>
            </a:r>
            <a:r>
              <a:rPr lang="en-US" dirty="0"/>
              <a:t> </a:t>
            </a:r>
            <a:r>
              <a:rPr lang="en-US" dirty="0" err="1"/>
              <a:t>ra</a:t>
            </a:r>
            <a:r>
              <a:rPr lang="en-US" dirty="0"/>
              <a:t> ta </a:t>
            </a:r>
            <a:r>
              <a:rPr lang="en-US" dirty="0" err="1"/>
              <a:t>có</a:t>
            </a:r>
            <a:r>
              <a:rPr lang="en-US" dirty="0"/>
              <a:t>:</a:t>
            </a:r>
          </a:p>
          <a:p>
            <a:pPr lvl="1"/>
            <a:r>
              <a:rPr lang="en-US" dirty="0"/>
              <a:t>aa=0.4*0.4=0.16</a:t>
            </a:r>
          </a:p>
          <a:p>
            <a:pPr lvl="1"/>
            <a:r>
              <a:rPr lang="en-US" dirty="0"/>
              <a:t>a-=0.4*0.6=0.24</a:t>
            </a:r>
          </a:p>
          <a:p>
            <a:pPr lvl="1"/>
            <a:r>
              <a:rPr lang="en-US" dirty="0"/>
              <a:t>-a=0.6.0.4=0.24</a:t>
            </a:r>
          </a:p>
          <a:p>
            <a:r>
              <a:rPr lang="en-US" dirty="0" err="1"/>
              <a:t>Nên</a:t>
            </a:r>
            <a:r>
              <a:rPr lang="en-US" dirty="0"/>
              <a:t> </a:t>
            </a:r>
            <a:r>
              <a:rPr lang="en-US" dirty="0" err="1"/>
              <a:t>xác</a:t>
            </a:r>
            <a:r>
              <a:rPr lang="en-US" dirty="0"/>
              <a:t> </a:t>
            </a:r>
            <a:r>
              <a:rPr lang="en-US" dirty="0" err="1"/>
              <a:t>xuất</a:t>
            </a:r>
            <a:r>
              <a:rPr lang="en-US" dirty="0"/>
              <a:t> </a:t>
            </a:r>
            <a:r>
              <a:rPr lang="en-US" dirty="0" err="1"/>
              <a:t>của</a:t>
            </a:r>
            <a:r>
              <a:rPr lang="en-US" dirty="0"/>
              <a:t> </a:t>
            </a:r>
            <a:r>
              <a:rPr lang="en-US" dirty="0" err="1"/>
              <a:t>đầu</a:t>
            </a:r>
            <a:r>
              <a:rPr lang="en-US" dirty="0"/>
              <a:t> </a:t>
            </a:r>
            <a:r>
              <a:rPr lang="en-US" dirty="0" err="1"/>
              <a:t>ra</a:t>
            </a:r>
            <a:r>
              <a:rPr lang="en-US" dirty="0"/>
              <a:t> </a:t>
            </a:r>
            <a:r>
              <a:rPr lang="en-US" dirty="0" err="1"/>
              <a:t>tương</a:t>
            </a:r>
            <a:r>
              <a:rPr lang="en-US" dirty="0"/>
              <a:t> </a:t>
            </a:r>
            <a:r>
              <a:rPr lang="en-US" dirty="0" err="1"/>
              <a:t>ứng</a:t>
            </a:r>
            <a:r>
              <a:rPr lang="en-US" dirty="0"/>
              <a:t> </a:t>
            </a:r>
            <a:r>
              <a:rPr lang="en-US" dirty="0" err="1"/>
              <a:t>với</a:t>
            </a:r>
            <a:r>
              <a:rPr lang="en-US" dirty="0"/>
              <a:t> </a:t>
            </a:r>
            <a:r>
              <a:rPr lang="en-US" dirty="0" err="1"/>
              <a:t>groundtruth</a:t>
            </a:r>
            <a:r>
              <a:rPr lang="en-US" dirty="0"/>
              <a:t> a </a:t>
            </a:r>
            <a:r>
              <a:rPr lang="en-US" dirty="0" err="1"/>
              <a:t>là</a:t>
            </a:r>
            <a:r>
              <a:rPr lang="en-US" dirty="0"/>
              <a:t> 0.64</a:t>
            </a:r>
          </a:p>
          <a:p>
            <a:r>
              <a:rPr lang="en-US" dirty="0" err="1"/>
              <a:t>Nếu</a:t>
            </a:r>
            <a:r>
              <a:rPr lang="en-US" dirty="0"/>
              <a:t> </a:t>
            </a:r>
            <a:r>
              <a:rPr lang="en-US" dirty="0" err="1"/>
              <a:t>groundtruth</a:t>
            </a:r>
            <a:r>
              <a:rPr lang="en-US" dirty="0"/>
              <a:t> </a:t>
            </a:r>
            <a:r>
              <a:rPr lang="en-US" dirty="0" err="1"/>
              <a:t>là</a:t>
            </a:r>
            <a:r>
              <a:rPr lang="en-US" dirty="0"/>
              <a:t> “”, </a:t>
            </a:r>
            <a:r>
              <a:rPr lang="en-US" dirty="0" err="1"/>
              <a:t>xác</a:t>
            </a:r>
            <a:r>
              <a:rPr lang="en-US" dirty="0"/>
              <a:t> </a:t>
            </a:r>
            <a:r>
              <a:rPr lang="en-US" dirty="0" err="1"/>
              <a:t>xuất</a:t>
            </a:r>
            <a:r>
              <a:rPr lang="en-US" dirty="0"/>
              <a:t> </a:t>
            </a:r>
            <a:r>
              <a:rPr lang="en-US" dirty="0" err="1"/>
              <a:t>đó</a:t>
            </a:r>
            <a:r>
              <a:rPr lang="en-US" dirty="0"/>
              <a:t> </a:t>
            </a:r>
            <a:r>
              <a:rPr lang="en-US" dirty="0" err="1"/>
              <a:t>là</a:t>
            </a:r>
            <a:r>
              <a:rPr lang="en-US" dirty="0"/>
              <a:t> 0.36</a:t>
            </a:r>
          </a:p>
          <a:p>
            <a:r>
              <a:rPr lang="en-US" dirty="0" err="1"/>
              <a:t>Mô</a:t>
            </a:r>
            <a:r>
              <a:rPr lang="en-US" dirty="0"/>
              <a:t> </a:t>
            </a:r>
            <a:r>
              <a:rPr lang="en-US" dirty="0" err="1"/>
              <a:t>hình</a:t>
            </a:r>
            <a:r>
              <a:rPr lang="en-US" dirty="0"/>
              <a:t> </a:t>
            </a:r>
            <a:r>
              <a:rPr lang="en-US" dirty="0" err="1"/>
              <a:t>được</a:t>
            </a:r>
            <a:r>
              <a:rPr lang="en-US" dirty="0"/>
              <a:t> </a:t>
            </a:r>
            <a:r>
              <a:rPr lang="en-US" dirty="0" err="1"/>
              <a:t>huấn</a:t>
            </a:r>
            <a:r>
              <a:rPr lang="en-US" dirty="0"/>
              <a:t> </a:t>
            </a:r>
            <a:r>
              <a:rPr lang="en-US" dirty="0" err="1"/>
              <a:t>luyện</a:t>
            </a:r>
            <a:r>
              <a:rPr lang="en-US" dirty="0"/>
              <a:t> </a:t>
            </a:r>
            <a:r>
              <a:rPr lang="en-US" dirty="0" err="1"/>
              <a:t>bằng</a:t>
            </a:r>
            <a:r>
              <a:rPr lang="en-US" dirty="0"/>
              <a:t> </a:t>
            </a:r>
            <a:r>
              <a:rPr lang="en-US" dirty="0" err="1"/>
              <a:t>cách</a:t>
            </a:r>
            <a:r>
              <a:rPr lang="en-US" dirty="0"/>
              <a:t> </a:t>
            </a:r>
            <a:r>
              <a:rPr lang="en-US" dirty="0" err="1"/>
              <a:t>làm</a:t>
            </a:r>
            <a:r>
              <a:rPr lang="en-US" dirty="0"/>
              <a:t> </a:t>
            </a:r>
            <a:r>
              <a:rPr lang="en-US" dirty="0" err="1"/>
              <a:t>tối</a:t>
            </a:r>
            <a:r>
              <a:rPr lang="en-US" dirty="0"/>
              <a:t> </a:t>
            </a:r>
            <a:r>
              <a:rPr lang="en-US" dirty="0" err="1"/>
              <a:t>ưu</a:t>
            </a:r>
            <a:r>
              <a:rPr lang="en-US" dirty="0"/>
              <a:t> </a:t>
            </a:r>
            <a:r>
              <a:rPr lang="en-US" dirty="0" err="1"/>
              <a:t>xác</a:t>
            </a:r>
            <a:r>
              <a:rPr lang="en-US" dirty="0"/>
              <a:t> </a:t>
            </a:r>
            <a:r>
              <a:rPr lang="en-US" dirty="0" err="1"/>
              <a:t>xuất</a:t>
            </a:r>
            <a:r>
              <a:rPr lang="en-US" dirty="0"/>
              <a:t> </a:t>
            </a:r>
            <a:r>
              <a:rPr lang="en-US" dirty="0" err="1"/>
              <a:t>giữa</a:t>
            </a:r>
            <a:r>
              <a:rPr lang="en-US" dirty="0"/>
              <a:t> </a:t>
            </a:r>
            <a:r>
              <a:rPr lang="en-US" dirty="0" err="1"/>
              <a:t>đầu</a:t>
            </a:r>
            <a:r>
              <a:rPr lang="en-US" dirty="0"/>
              <a:t> </a:t>
            </a:r>
            <a:r>
              <a:rPr lang="en-US" dirty="0" err="1"/>
              <a:t>ra</a:t>
            </a:r>
            <a:r>
              <a:rPr lang="en-US" dirty="0"/>
              <a:t> </a:t>
            </a:r>
            <a:r>
              <a:rPr lang="en-US" dirty="0" err="1"/>
              <a:t>và</a:t>
            </a:r>
            <a:r>
              <a:rPr lang="en-US" dirty="0"/>
              <a:t> </a:t>
            </a:r>
            <a:r>
              <a:rPr lang="en-US" dirty="0" err="1"/>
              <a:t>groundtruth</a:t>
            </a:r>
            <a:r>
              <a:rPr lang="en-US" dirty="0"/>
              <a:t> (</a:t>
            </a:r>
            <a:r>
              <a:rPr lang="en-US" dirty="0" err="1"/>
              <a:t>tối</a:t>
            </a:r>
            <a:r>
              <a:rPr lang="en-US" dirty="0"/>
              <a:t> </a:t>
            </a:r>
            <a:r>
              <a:rPr lang="en-US" dirty="0" err="1"/>
              <a:t>đa</a:t>
            </a:r>
            <a:r>
              <a:rPr lang="en-US" dirty="0"/>
              <a:t> </a:t>
            </a:r>
            <a:r>
              <a:rPr lang="en-US" dirty="0" err="1"/>
              <a:t>là</a:t>
            </a:r>
            <a:r>
              <a:rPr lang="en-US" dirty="0"/>
              <a:t> 1).</a:t>
            </a:r>
          </a:p>
          <a:p>
            <a:r>
              <a:rPr lang="en-US" dirty="0" err="1"/>
              <a:t>Hàm</a:t>
            </a:r>
            <a:r>
              <a:rPr lang="en-US" dirty="0"/>
              <a:t> loss </a:t>
            </a:r>
            <a:r>
              <a:rPr lang="en-US" dirty="0" err="1"/>
              <a:t>được</a:t>
            </a:r>
            <a:r>
              <a:rPr lang="en-US" dirty="0"/>
              <a:t> </a:t>
            </a:r>
            <a:r>
              <a:rPr lang="en-US" dirty="0" err="1"/>
              <a:t>sử</a:t>
            </a:r>
            <a:r>
              <a:rPr lang="en-US" dirty="0"/>
              <a:t> </a:t>
            </a:r>
            <a:r>
              <a:rPr lang="en-US" dirty="0" err="1"/>
              <a:t>dụng</a:t>
            </a:r>
            <a:r>
              <a:rPr lang="en-US" dirty="0"/>
              <a:t> </a:t>
            </a:r>
            <a:r>
              <a:rPr lang="en-US" dirty="0" err="1"/>
              <a:t>là</a:t>
            </a:r>
            <a:r>
              <a:rPr lang="en-US" dirty="0"/>
              <a:t> negative sum </a:t>
            </a:r>
            <a:r>
              <a:rPr lang="en-US" dirty="0" err="1"/>
              <a:t>của</a:t>
            </a:r>
            <a:r>
              <a:rPr lang="en-US" dirty="0"/>
              <a:t> log probability, </a:t>
            </a:r>
            <a:r>
              <a:rPr lang="en-US" dirty="0" err="1"/>
              <a:t>mục</a:t>
            </a:r>
            <a:r>
              <a:rPr lang="en-US" dirty="0"/>
              <a:t> </a:t>
            </a:r>
            <a:r>
              <a:rPr lang="en-US" dirty="0" err="1"/>
              <a:t>tiêu</a:t>
            </a:r>
            <a:r>
              <a:rPr lang="en-US" dirty="0"/>
              <a:t> </a:t>
            </a:r>
            <a:r>
              <a:rPr lang="en-US" dirty="0" err="1"/>
              <a:t>tối</a:t>
            </a:r>
            <a:r>
              <a:rPr lang="en-US" dirty="0"/>
              <a:t> </a:t>
            </a:r>
            <a:r>
              <a:rPr lang="en-US" dirty="0" err="1"/>
              <a:t>ưu</a:t>
            </a:r>
            <a:r>
              <a:rPr lang="en-US" dirty="0"/>
              <a:t> </a:t>
            </a:r>
            <a:r>
              <a:rPr lang="en-US" dirty="0" err="1"/>
              <a:t>hoá</a:t>
            </a:r>
            <a:r>
              <a:rPr lang="en-US" dirty="0"/>
              <a:t> </a:t>
            </a:r>
            <a:r>
              <a:rPr lang="en-US" dirty="0" err="1"/>
              <a:t>là</a:t>
            </a:r>
            <a:r>
              <a:rPr lang="en-US" dirty="0"/>
              <a:t> </a:t>
            </a:r>
            <a:r>
              <a:rPr lang="en-US" dirty="0" err="1"/>
              <a:t>tìm</a:t>
            </a:r>
            <a:r>
              <a:rPr lang="en-US" dirty="0"/>
              <a:t> </a:t>
            </a:r>
            <a:r>
              <a:rPr lang="en-US" dirty="0" err="1"/>
              <a:t>cực</a:t>
            </a:r>
            <a:r>
              <a:rPr lang="en-US" dirty="0"/>
              <a:t> </a:t>
            </a:r>
            <a:r>
              <a:rPr lang="en-US" dirty="0" err="1"/>
              <a:t>tiểu</a:t>
            </a:r>
            <a:r>
              <a:rPr lang="en-US" dirty="0"/>
              <a:t> </a:t>
            </a:r>
            <a:r>
              <a:rPr lang="en-US" dirty="0" err="1"/>
              <a:t>của</a:t>
            </a:r>
            <a:r>
              <a:rPr lang="en-US" dirty="0"/>
              <a:t> </a:t>
            </a:r>
            <a:r>
              <a:rPr lang="en-US" dirty="0" err="1"/>
              <a:t>hàm</a:t>
            </a:r>
            <a:r>
              <a:rPr lang="en-US" dirty="0"/>
              <a:t> </a:t>
            </a:r>
            <a:r>
              <a:rPr lang="en-US" dirty="0" err="1"/>
              <a:t>này</a:t>
            </a:r>
            <a:endParaRPr lang="en-US" dirty="0"/>
          </a:p>
          <a:p>
            <a:endParaRPr lang="en-US" dirty="0"/>
          </a:p>
          <a:p>
            <a:endParaRPr lang="en-US" dirty="0"/>
          </a:p>
        </p:txBody>
      </p:sp>
      <p:pic>
        <p:nvPicPr>
          <p:cNvPr id="4" name="Picture 2" descr="https://miro.medium.com/max/400/1*BFQYgGofh6HOxnGdkJn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855" y="1502703"/>
            <a:ext cx="1698905" cy="155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148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a:t>
            </a:r>
            <a:endParaRPr/>
          </a:p>
        </p:txBody>
      </p:sp>
      <p:sp>
        <p:nvSpPr>
          <p:cNvPr id="158" name="Google Shape;158;p25"/>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59" name="Google Shape;159;p25"/>
          <p:cNvPicPr preferRelativeResize="0"/>
          <p:nvPr/>
        </p:nvPicPr>
        <p:blipFill rotWithShape="1">
          <a:blip r:embed="rId3">
            <a:alphaModFix/>
          </a:blip>
          <a:srcRect b="21228"/>
          <a:stretch/>
        </p:blipFill>
        <p:spPr>
          <a:xfrm>
            <a:off x="1351250" y="1819300"/>
            <a:ext cx="2372100" cy="1052225"/>
          </a:xfrm>
          <a:prstGeom prst="rect">
            <a:avLst/>
          </a:prstGeom>
          <a:noFill/>
          <a:ln>
            <a:noFill/>
          </a:ln>
        </p:spPr>
      </p:pic>
      <p:sp>
        <p:nvSpPr>
          <p:cNvPr id="160" name="Google Shape;160;p25"/>
          <p:cNvSpPr txBox="1"/>
          <p:nvPr/>
        </p:nvSpPr>
        <p:spPr>
          <a:xfrm>
            <a:off x="3946200" y="1978713"/>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 </a:t>
            </a:r>
            <a:r>
              <a:rPr lang="en" u="sng">
                <a:solidFill>
                  <a:schemeClr val="hlink"/>
                </a:solidFill>
                <a:hlinkClick r:id="rId4"/>
              </a:rPr>
              <a:t>https://www.facebook.com/tqkhai2705/</a:t>
            </a:r>
            <a:endParaRPr>
              <a:solidFill>
                <a:srgbClr val="0B5394"/>
              </a:solidFill>
            </a:endParaRPr>
          </a:p>
          <a:p>
            <a:pPr marL="0" lvl="0" indent="0" algn="l" rtl="0">
              <a:spcBef>
                <a:spcPts val="0"/>
              </a:spcBef>
              <a:spcAft>
                <a:spcPts val="0"/>
              </a:spcAft>
              <a:buNone/>
            </a:pPr>
            <a:r>
              <a:rPr lang="en">
                <a:solidFill>
                  <a:srgbClr val="0B5394"/>
                </a:solidFill>
              </a:rPr>
              <a:t>Email: </a:t>
            </a:r>
            <a:r>
              <a:rPr lang="en" u="sng">
                <a:solidFill>
                  <a:schemeClr val="hlink"/>
                </a:solidFill>
                <a:hlinkClick r:id="rId5"/>
              </a:rPr>
              <a:t>tqkhai0527@gmail.com</a:t>
            </a:r>
            <a:r>
              <a:rPr lang="en">
                <a:solidFill>
                  <a:srgbClr val="0B5394"/>
                </a:solidFill>
              </a:rPr>
              <a:t> </a:t>
            </a:r>
            <a:endParaRPr>
              <a:solidFill>
                <a:srgbClr val="0B5394"/>
              </a:solidFill>
            </a:endParaRPr>
          </a:p>
        </p:txBody>
      </p:sp>
      <p:sp>
        <p:nvSpPr>
          <p:cNvPr id="161" name="Google Shape;161;p25"/>
          <p:cNvSpPr txBox="1"/>
          <p:nvPr/>
        </p:nvSpPr>
        <p:spPr>
          <a:xfrm>
            <a:off x="3417463" y="3461225"/>
            <a:ext cx="417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Giảng viên Thỉnh giảng: TS. Huỳnh Đệ Thủ</a:t>
            </a:r>
            <a:endParaRPr>
              <a:solidFill>
                <a:srgbClr val="0B5394"/>
              </a:solidFill>
            </a:endParaRPr>
          </a:p>
          <a:p>
            <a:pPr marL="0" lvl="0" indent="0" algn="l" rtl="0">
              <a:spcBef>
                <a:spcPts val="0"/>
              </a:spcBef>
              <a:spcAft>
                <a:spcPts val="0"/>
              </a:spcAft>
              <a:buNone/>
            </a:pPr>
            <a:r>
              <a:rPr lang="en">
                <a:solidFill>
                  <a:srgbClr val="0B5394"/>
                </a:solidFill>
              </a:rPr>
              <a:t>Facebook: </a:t>
            </a:r>
            <a:r>
              <a:rPr lang="en" u="sng">
                <a:solidFill>
                  <a:schemeClr val="hlink"/>
                </a:solidFill>
                <a:hlinkClick r:id="rId6"/>
              </a:rPr>
              <a:t>https://www.facebook.com/dethu.huynh</a:t>
            </a:r>
            <a:r>
              <a:rPr lang="en">
                <a:solidFill>
                  <a:srgbClr val="0B5394"/>
                </a:solidFill>
              </a:rPr>
              <a:t> </a:t>
            </a:r>
            <a:endParaRPr>
              <a:solidFill>
                <a:srgbClr val="0B5394"/>
              </a:solidFill>
            </a:endParaRPr>
          </a:p>
        </p:txBody>
      </p:sp>
      <p:pic>
        <p:nvPicPr>
          <p:cNvPr id="162" name="Google Shape;162;p25"/>
          <p:cNvPicPr preferRelativeResize="0"/>
          <p:nvPr/>
        </p:nvPicPr>
        <p:blipFill>
          <a:blip r:embed="rId7">
            <a:alphaModFix/>
          </a:blip>
          <a:stretch>
            <a:fillRect/>
          </a:stretch>
        </p:blipFill>
        <p:spPr>
          <a:xfrm>
            <a:off x="1617738" y="3412938"/>
            <a:ext cx="1839101" cy="712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Cách</a:t>
            </a:r>
            <a:r>
              <a:rPr lang="en-US" dirty="0"/>
              <a:t> </a:t>
            </a:r>
            <a:r>
              <a:rPr lang="en-US" dirty="0" err="1"/>
              <a:t>thức</a:t>
            </a:r>
            <a:r>
              <a:rPr lang="en-US" dirty="0"/>
              <a:t> </a:t>
            </a:r>
            <a:r>
              <a:rPr lang="en-US" dirty="0" err="1"/>
              <a:t>giải</a:t>
            </a:r>
            <a:r>
              <a:rPr lang="en-US" dirty="0"/>
              <a:t> </a:t>
            </a:r>
            <a:r>
              <a:rPr lang="en-US" dirty="0" err="1"/>
              <a:t>mã</a:t>
            </a:r>
            <a:r>
              <a:rPr lang="en-US" dirty="0"/>
              <a:t> </a:t>
            </a:r>
            <a:r>
              <a:rPr lang="en-US" dirty="0" err="1"/>
              <a:t>chuỗi</a:t>
            </a:r>
            <a:r>
              <a:rPr lang="en-US" dirty="0"/>
              <a:t> CTC</a:t>
            </a:r>
          </a:p>
        </p:txBody>
      </p:sp>
      <p:sp>
        <p:nvSpPr>
          <p:cNvPr id="3" name="Content Placeholder 2"/>
          <p:cNvSpPr>
            <a:spLocks noGrp="1"/>
          </p:cNvSpPr>
          <p:nvPr>
            <p:ph type="body" idx="1"/>
          </p:nvPr>
        </p:nvSpPr>
        <p:spPr/>
        <p:txBody>
          <a:bodyPr/>
          <a:lstStyle/>
          <a:p>
            <a:r>
              <a:rPr lang="en-US" dirty="0" err="1"/>
              <a:t>Cách</a:t>
            </a:r>
            <a:r>
              <a:rPr lang="en-US" dirty="0"/>
              <a:t> 1: greedy search</a:t>
            </a:r>
          </a:p>
          <a:p>
            <a:pPr lvl="1"/>
            <a:r>
              <a:rPr lang="en-US" dirty="0" err="1"/>
              <a:t>Tại</a:t>
            </a:r>
            <a:r>
              <a:rPr lang="en-US" dirty="0"/>
              <a:t> </a:t>
            </a:r>
            <a:r>
              <a:rPr lang="en-US" dirty="0" err="1"/>
              <a:t>mỗi</a:t>
            </a:r>
            <a:r>
              <a:rPr lang="en-US" dirty="0"/>
              <a:t> </a:t>
            </a:r>
            <a:r>
              <a:rPr lang="en-US" dirty="0" err="1"/>
              <a:t>thời</a:t>
            </a:r>
            <a:r>
              <a:rPr lang="en-US" dirty="0"/>
              <a:t> </a:t>
            </a:r>
            <a:r>
              <a:rPr lang="en-US" dirty="0" err="1"/>
              <a:t>điểm</a:t>
            </a:r>
            <a:r>
              <a:rPr lang="en-US" dirty="0"/>
              <a:t> </a:t>
            </a:r>
            <a:r>
              <a:rPr lang="en-US" dirty="0" err="1"/>
              <a:t>lấy</a:t>
            </a:r>
            <a:r>
              <a:rPr lang="en-US" dirty="0"/>
              <a:t> </a:t>
            </a:r>
            <a:r>
              <a:rPr lang="en-US" dirty="0" err="1"/>
              <a:t>ký</a:t>
            </a:r>
            <a:r>
              <a:rPr lang="en-US" dirty="0"/>
              <a:t> </a:t>
            </a:r>
            <a:r>
              <a:rPr lang="en-US" dirty="0" err="1"/>
              <a:t>tự</a:t>
            </a:r>
            <a:r>
              <a:rPr lang="en-US" dirty="0"/>
              <a:t> </a:t>
            </a:r>
            <a:r>
              <a:rPr lang="en-US" dirty="0" err="1"/>
              <a:t>có</a:t>
            </a:r>
            <a:r>
              <a:rPr lang="en-US" dirty="0"/>
              <a:t> </a:t>
            </a:r>
            <a:r>
              <a:rPr lang="en-US" dirty="0" err="1"/>
              <a:t>xác</a:t>
            </a:r>
            <a:r>
              <a:rPr lang="en-US" dirty="0"/>
              <a:t> </a:t>
            </a:r>
            <a:r>
              <a:rPr lang="en-US" dirty="0" err="1"/>
              <a:t>suất</a:t>
            </a:r>
            <a:r>
              <a:rPr lang="en-US" dirty="0"/>
              <a:t> </a:t>
            </a:r>
            <a:r>
              <a:rPr lang="en-US" dirty="0" err="1"/>
              <a:t>cao</a:t>
            </a:r>
            <a:r>
              <a:rPr lang="en-US" dirty="0"/>
              <a:t> </a:t>
            </a:r>
            <a:r>
              <a:rPr lang="en-US" dirty="0" err="1"/>
              <a:t>nhất</a:t>
            </a:r>
            <a:endParaRPr lang="en-US" dirty="0"/>
          </a:p>
          <a:p>
            <a:r>
              <a:rPr lang="en-US" dirty="0" err="1"/>
              <a:t>Cách</a:t>
            </a:r>
            <a:r>
              <a:rPr lang="en-US" dirty="0"/>
              <a:t> 2: beam search</a:t>
            </a:r>
          </a:p>
          <a:p>
            <a:pPr lvl="1"/>
            <a:r>
              <a:rPr lang="en-US" dirty="0" err="1"/>
              <a:t>Tại</a:t>
            </a:r>
            <a:r>
              <a:rPr lang="en-US" dirty="0"/>
              <a:t> </a:t>
            </a:r>
            <a:r>
              <a:rPr lang="en-US" dirty="0" err="1"/>
              <a:t>mỗi</a:t>
            </a:r>
            <a:r>
              <a:rPr lang="en-US" dirty="0"/>
              <a:t> </a:t>
            </a:r>
            <a:r>
              <a:rPr lang="en-US" dirty="0" err="1"/>
              <a:t>thời</a:t>
            </a:r>
            <a:r>
              <a:rPr lang="en-US" dirty="0"/>
              <a:t> </a:t>
            </a:r>
            <a:r>
              <a:rPr lang="en-US" dirty="0" err="1"/>
              <a:t>điểm</a:t>
            </a:r>
            <a:r>
              <a:rPr lang="en-US" dirty="0"/>
              <a:t>:</a:t>
            </a:r>
          </a:p>
          <a:p>
            <a:pPr marL="545211" lvl="2" indent="-257175">
              <a:buFont typeface="+mj-lt"/>
              <a:buAutoNum type="arabicPeriod"/>
            </a:pPr>
            <a:r>
              <a:rPr lang="en-US" dirty="0" err="1"/>
              <a:t>Giữ</a:t>
            </a:r>
            <a:r>
              <a:rPr lang="en-US" dirty="0"/>
              <a:t> </a:t>
            </a:r>
            <a:r>
              <a:rPr lang="en-US" dirty="0" err="1"/>
              <a:t>lại</a:t>
            </a:r>
            <a:r>
              <a:rPr lang="en-US" dirty="0"/>
              <a:t> N beam </a:t>
            </a:r>
            <a:r>
              <a:rPr lang="en-US" dirty="0" err="1"/>
              <a:t>tốt</a:t>
            </a:r>
            <a:r>
              <a:rPr lang="en-US" dirty="0"/>
              <a:t> </a:t>
            </a:r>
            <a:r>
              <a:rPr lang="en-US" dirty="0" err="1"/>
              <a:t>nhất</a:t>
            </a:r>
            <a:r>
              <a:rPr lang="en-US" dirty="0"/>
              <a:t> </a:t>
            </a:r>
            <a:r>
              <a:rPr lang="en-US" dirty="0" err="1"/>
              <a:t>tại</a:t>
            </a:r>
            <a:r>
              <a:rPr lang="en-US" dirty="0"/>
              <a:t> </a:t>
            </a:r>
            <a:r>
              <a:rPr lang="en-US" dirty="0" err="1"/>
              <a:t>các</a:t>
            </a:r>
            <a:r>
              <a:rPr lang="en-US" dirty="0"/>
              <a:t> </a:t>
            </a:r>
            <a:r>
              <a:rPr lang="en-US" dirty="0" err="1"/>
              <a:t>thời</a:t>
            </a:r>
            <a:r>
              <a:rPr lang="en-US" dirty="0"/>
              <a:t> </a:t>
            </a:r>
            <a:r>
              <a:rPr lang="en-US" dirty="0" err="1"/>
              <a:t>điểm</a:t>
            </a:r>
            <a:r>
              <a:rPr lang="en-US" dirty="0"/>
              <a:t> </a:t>
            </a:r>
            <a:r>
              <a:rPr lang="en-US" dirty="0" err="1"/>
              <a:t>trước</a:t>
            </a:r>
            <a:endParaRPr lang="en-US" dirty="0"/>
          </a:p>
          <a:p>
            <a:pPr marL="545211" lvl="2" indent="-257175">
              <a:buFont typeface="+mj-lt"/>
              <a:buAutoNum type="arabicPeriod"/>
            </a:pPr>
            <a:r>
              <a:rPr lang="en-US" dirty="0" err="1"/>
              <a:t>Với</a:t>
            </a:r>
            <a:r>
              <a:rPr lang="en-US" dirty="0"/>
              <a:t> </a:t>
            </a:r>
            <a:r>
              <a:rPr lang="en-US" dirty="0" err="1"/>
              <a:t>mỗi</a:t>
            </a:r>
            <a:r>
              <a:rPr lang="en-US" dirty="0"/>
              <a:t> beam:</a:t>
            </a:r>
          </a:p>
          <a:p>
            <a:pPr lvl="3"/>
            <a:r>
              <a:rPr lang="en-US" dirty="0" err="1"/>
              <a:t>Thêm</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ký</a:t>
            </a:r>
            <a:r>
              <a:rPr lang="en-US" dirty="0"/>
              <a:t> </a:t>
            </a:r>
            <a:r>
              <a:rPr lang="en-US" dirty="0" err="1"/>
              <a:t>tự</a:t>
            </a:r>
            <a:r>
              <a:rPr lang="en-US" dirty="0"/>
              <a:t> ở </a:t>
            </a:r>
            <a:r>
              <a:rPr lang="en-US" dirty="0" err="1"/>
              <a:t>thời</a:t>
            </a:r>
            <a:r>
              <a:rPr lang="en-US" dirty="0"/>
              <a:t> </a:t>
            </a:r>
            <a:r>
              <a:rPr lang="en-US" dirty="0" err="1"/>
              <a:t>điểm</a:t>
            </a:r>
            <a:r>
              <a:rPr lang="en-US" dirty="0"/>
              <a:t> </a:t>
            </a:r>
            <a:r>
              <a:rPr lang="en-US" dirty="0" err="1"/>
              <a:t>hiện</a:t>
            </a:r>
            <a:r>
              <a:rPr lang="en-US" dirty="0"/>
              <a:t> </a:t>
            </a:r>
            <a:r>
              <a:rPr lang="en-US" dirty="0" err="1"/>
              <a:t>tại</a:t>
            </a:r>
            <a:r>
              <a:rPr lang="en-US" dirty="0"/>
              <a:t> </a:t>
            </a:r>
            <a:r>
              <a:rPr lang="en-US" dirty="0" err="1"/>
              <a:t>vào</a:t>
            </a:r>
            <a:r>
              <a:rPr lang="en-US" dirty="0"/>
              <a:t> beam</a:t>
            </a:r>
          </a:p>
          <a:p>
            <a:pPr lvl="3"/>
            <a:r>
              <a:rPr lang="en-US" dirty="0" err="1"/>
              <a:t>Tính</a:t>
            </a:r>
            <a:r>
              <a:rPr lang="en-US" dirty="0"/>
              <a:t> </a:t>
            </a:r>
            <a:r>
              <a:rPr lang="en-US" dirty="0" err="1"/>
              <a:t>lại</a:t>
            </a:r>
            <a:r>
              <a:rPr lang="en-US" dirty="0"/>
              <a:t> </a:t>
            </a:r>
            <a:r>
              <a:rPr lang="en-US" dirty="0" err="1"/>
              <a:t>tổng</a:t>
            </a:r>
            <a:r>
              <a:rPr lang="en-US" dirty="0"/>
              <a:t> </a:t>
            </a:r>
            <a:r>
              <a:rPr lang="en-US" dirty="0" err="1"/>
              <a:t>xác</a:t>
            </a:r>
            <a:r>
              <a:rPr lang="en-US" dirty="0"/>
              <a:t> </a:t>
            </a:r>
            <a:r>
              <a:rPr lang="en-US" dirty="0" err="1"/>
              <a:t>suất</a:t>
            </a:r>
            <a:r>
              <a:rPr lang="en-US" dirty="0"/>
              <a:t> </a:t>
            </a:r>
          </a:p>
          <a:p>
            <a:pPr lvl="1"/>
            <a:r>
              <a:rPr lang="en-US" dirty="0"/>
              <a:t>Beam </a:t>
            </a:r>
            <a:r>
              <a:rPr lang="en-US" dirty="0" err="1"/>
              <a:t>tốt</a:t>
            </a:r>
            <a:r>
              <a:rPr lang="en-US" dirty="0"/>
              <a:t> </a:t>
            </a:r>
            <a:r>
              <a:rPr lang="en-US" dirty="0" err="1"/>
              <a:t>nhất</a:t>
            </a:r>
            <a:r>
              <a:rPr lang="en-US" dirty="0"/>
              <a:t> </a:t>
            </a:r>
            <a:r>
              <a:rPr lang="en-US" dirty="0" err="1"/>
              <a:t>được</a:t>
            </a:r>
            <a:r>
              <a:rPr lang="en-US" dirty="0"/>
              <a:t> </a:t>
            </a:r>
            <a:r>
              <a:rPr lang="en-US" dirty="0" err="1"/>
              <a:t>giữ</a:t>
            </a:r>
            <a:r>
              <a:rPr lang="en-US" dirty="0"/>
              <a:t> </a:t>
            </a:r>
            <a:r>
              <a:rPr lang="en-US" dirty="0" err="1"/>
              <a:t>làm</a:t>
            </a:r>
            <a:r>
              <a:rPr lang="en-US" dirty="0"/>
              <a:t> </a:t>
            </a:r>
            <a:r>
              <a:rPr lang="en-US" dirty="0" err="1"/>
              <a:t>kết</a:t>
            </a:r>
            <a:r>
              <a:rPr lang="en-US" dirty="0"/>
              <a:t> </a:t>
            </a:r>
            <a:r>
              <a:rPr lang="en-US" dirty="0" err="1"/>
              <a:t>quả</a:t>
            </a:r>
            <a:r>
              <a:rPr lang="en-US" dirty="0"/>
              <a:t> </a:t>
            </a:r>
            <a:r>
              <a:rPr lang="en-US" dirty="0" err="1"/>
              <a:t>cuối</a:t>
            </a:r>
            <a:r>
              <a:rPr lang="en-US" dirty="0"/>
              <a:t> </a:t>
            </a:r>
            <a:r>
              <a:rPr lang="en-US" dirty="0" err="1"/>
              <a:t>cùng</a:t>
            </a:r>
            <a:endParaRPr lang="en-US" dirty="0"/>
          </a:p>
        </p:txBody>
      </p:sp>
      <p:pic>
        <p:nvPicPr>
          <p:cNvPr id="2052" name="Picture 4" descr="https://miro.medium.com/max/600/1*1_5KnLvaTkGUFoyat2jHc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6308" y="1384301"/>
            <a:ext cx="1990453" cy="146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476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Beam search</a:t>
            </a:r>
          </a:p>
        </p:txBody>
      </p:sp>
      <p:sp>
        <p:nvSpPr>
          <p:cNvPr id="4" name="Text Placeholder 3">
            <a:extLst>
              <a:ext uri="{FF2B5EF4-FFF2-40B4-BE49-F238E27FC236}">
                <a16:creationId xmlns:a16="http://schemas.microsoft.com/office/drawing/2014/main" id="{B95D5E9B-814D-4D96-C288-39A88228B9E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61137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3: </a:t>
            </a:r>
            <a:r>
              <a:rPr lang="en-US" dirty="0" err="1" smtClean="0"/>
              <a:t>Mô</a:t>
            </a:r>
            <a:r>
              <a:rPr lang="en-US" dirty="0" smtClean="0"/>
              <a:t> </a:t>
            </a:r>
            <a:r>
              <a:rPr lang="en-US" dirty="0" err="1" smtClean="0"/>
              <a:t>hình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2416411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2069176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1913892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220783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fr-FR" dirty="0"/>
              <a:t>Practice</a:t>
            </a:r>
            <a:endParaRPr lang="en-US" dirty="0"/>
          </a:p>
        </p:txBody>
      </p:sp>
      <p:sp>
        <p:nvSpPr>
          <p:cNvPr id="5" name="Content Placeholder 4"/>
          <p:cNvSpPr>
            <a:spLocks noGrp="1"/>
          </p:cNvSpPr>
          <p:nvPr>
            <p:ph type="body" idx="1"/>
          </p:nvPr>
        </p:nvSpPr>
        <p:spPr/>
        <p:txBody>
          <a:bodyPr/>
          <a:lstStyle/>
          <a:p>
            <a:r>
              <a:rPr lang="fr-FR" dirty="0" err="1"/>
              <a:t>Thực</a:t>
            </a:r>
            <a:r>
              <a:rPr lang="fr-FR" dirty="0"/>
              <a:t> </a:t>
            </a:r>
            <a:r>
              <a:rPr lang="fr-FR" dirty="0" err="1"/>
              <a:t>hành</a:t>
            </a:r>
            <a:r>
              <a:rPr lang="fr-FR" dirty="0"/>
              <a:t> OCR </a:t>
            </a:r>
            <a:r>
              <a:rPr lang="fr-FR" dirty="0" err="1"/>
              <a:t>trên</a:t>
            </a:r>
            <a:r>
              <a:rPr lang="fr-FR" dirty="0"/>
              <a:t> </a:t>
            </a:r>
            <a:r>
              <a:rPr lang="fr-FR" dirty="0" err="1"/>
              <a:t>tập</a:t>
            </a:r>
            <a:r>
              <a:rPr lang="fr-FR" dirty="0"/>
              <a:t> </a:t>
            </a:r>
            <a:r>
              <a:rPr lang="fr-FR" dirty="0" err="1"/>
              <a:t>dữ</a:t>
            </a:r>
            <a:r>
              <a:rPr lang="fr-FR" dirty="0"/>
              <a:t> </a:t>
            </a:r>
            <a:r>
              <a:rPr lang="fr-FR" dirty="0" err="1"/>
              <a:t>liệu</a:t>
            </a:r>
            <a:endParaRPr lang="en-US" dirty="0"/>
          </a:p>
        </p:txBody>
      </p:sp>
    </p:spTree>
    <p:extLst>
      <p:ext uri="{BB962C8B-B14F-4D97-AF65-F5344CB8AC3E}">
        <p14:creationId xmlns:p14="http://schemas.microsoft.com/office/powerpoint/2010/main" val="205605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5</a:t>
            </a:r>
            <a:r>
              <a:rPr lang="vi-VN" dirty="0"/>
              <a:t>: Bài tập và thảo luận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934953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a:t>Bài</a:t>
            </a:r>
            <a:r>
              <a:rPr lang="en-US" dirty="0"/>
              <a:t> </a:t>
            </a:r>
            <a:r>
              <a:rPr lang="en-US" dirty="0" err="1"/>
              <a:t>tập</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744963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VN" dirty="0"/>
              <a:t>Tóm tắt</a:t>
            </a:r>
            <a:endParaRPr dirty="0"/>
          </a:p>
        </p:txBody>
      </p:sp>
      <p:sp>
        <p:nvSpPr>
          <p:cNvPr id="180" name="Google Shape;180;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extLst>
      <p:ext uri="{BB962C8B-B14F-4D97-AF65-F5344CB8AC3E}">
        <p14:creationId xmlns:p14="http://schemas.microsoft.com/office/powerpoint/2010/main" val="4130938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Giảng viên và Trợ giảng (hỗ trợ)</a:t>
            </a:r>
            <a:endParaRPr/>
          </a:p>
        </p:txBody>
      </p:sp>
      <p:sp>
        <p:nvSpPr>
          <p:cNvPr id="168" name="Google Shape;168;p26"/>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69" name="Google Shape;169;p26"/>
          <p:cNvPicPr preferRelativeResize="0"/>
          <p:nvPr/>
        </p:nvPicPr>
        <p:blipFill>
          <a:blip r:embed="rId3">
            <a:alphaModFix/>
          </a:blip>
          <a:stretch>
            <a:fillRect/>
          </a:stretch>
        </p:blipFill>
        <p:spPr>
          <a:xfrm>
            <a:off x="1211300" y="3730699"/>
            <a:ext cx="2549104" cy="615600"/>
          </a:xfrm>
          <a:prstGeom prst="rect">
            <a:avLst/>
          </a:prstGeom>
          <a:noFill/>
          <a:ln>
            <a:noFill/>
          </a:ln>
        </p:spPr>
      </p:pic>
      <p:sp>
        <p:nvSpPr>
          <p:cNvPr id="170" name="Google Shape;170;p26"/>
          <p:cNvSpPr txBox="1"/>
          <p:nvPr/>
        </p:nvSpPr>
        <p:spPr>
          <a:xfrm>
            <a:off x="3114275" y="3730700"/>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4"/>
              </a:rPr>
              <a:t>https://www.facebook.com/hoangtu.nguyen.980</a:t>
            </a:r>
            <a:r>
              <a:rPr lang="en">
                <a:solidFill>
                  <a:srgbClr val="0B5394"/>
                </a:solidFill>
              </a:rPr>
              <a:t> </a:t>
            </a:r>
            <a:endParaRPr>
              <a:solidFill>
                <a:srgbClr val="0B5394"/>
              </a:solidFill>
            </a:endParaRPr>
          </a:p>
        </p:txBody>
      </p:sp>
      <p:sp>
        <p:nvSpPr>
          <p:cNvPr id="171" name="Google Shape;171;p26"/>
          <p:cNvSpPr txBox="1"/>
          <p:nvPr/>
        </p:nvSpPr>
        <p:spPr>
          <a:xfrm>
            <a:off x="3186275" y="2896000"/>
            <a:ext cx="40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5"/>
              </a:rPr>
              <a:t>https://www.facebook.com/tinnguyen100591</a:t>
            </a:r>
            <a:r>
              <a:rPr lang="en">
                <a:solidFill>
                  <a:srgbClr val="0B5394"/>
                </a:solidFill>
              </a:rPr>
              <a:t> </a:t>
            </a:r>
            <a:endParaRPr>
              <a:solidFill>
                <a:srgbClr val="0B5394"/>
              </a:solidFill>
            </a:endParaRPr>
          </a:p>
        </p:txBody>
      </p:sp>
      <p:pic>
        <p:nvPicPr>
          <p:cNvPr id="172" name="Google Shape;172;p26"/>
          <p:cNvPicPr preferRelativeResize="0"/>
          <p:nvPr/>
        </p:nvPicPr>
        <p:blipFill>
          <a:blip r:embed="rId6">
            <a:alphaModFix/>
          </a:blip>
          <a:stretch>
            <a:fillRect/>
          </a:stretch>
        </p:blipFill>
        <p:spPr>
          <a:xfrm>
            <a:off x="1287125" y="2913900"/>
            <a:ext cx="1827161" cy="585925"/>
          </a:xfrm>
          <a:prstGeom prst="rect">
            <a:avLst/>
          </a:prstGeom>
          <a:noFill/>
          <a:ln>
            <a:noFill/>
          </a:ln>
        </p:spPr>
      </p:pic>
      <p:pic>
        <p:nvPicPr>
          <p:cNvPr id="173" name="Google Shape;173;p26"/>
          <p:cNvPicPr preferRelativeResize="0"/>
          <p:nvPr/>
        </p:nvPicPr>
        <p:blipFill>
          <a:blip r:embed="rId7">
            <a:alphaModFix/>
          </a:blip>
          <a:stretch>
            <a:fillRect/>
          </a:stretch>
        </p:blipFill>
        <p:spPr>
          <a:xfrm>
            <a:off x="1211300" y="2023975"/>
            <a:ext cx="2298128" cy="585925"/>
          </a:xfrm>
          <a:prstGeom prst="rect">
            <a:avLst/>
          </a:prstGeom>
          <a:noFill/>
          <a:ln>
            <a:noFill/>
          </a:ln>
        </p:spPr>
      </p:pic>
      <p:sp>
        <p:nvSpPr>
          <p:cNvPr id="174" name="Google Shape;174;p26"/>
          <p:cNvSpPr txBox="1"/>
          <p:nvPr/>
        </p:nvSpPr>
        <p:spPr>
          <a:xfrm>
            <a:off x="3186275" y="2061325"/>
            <a:ext cx="4051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rPr>
              <a:t>Facebook:</a:t>
            </a:r>
            <a:endParaRPr>
              <a:solidFill>
                <a:srgbClr val="0B5394"/>
              </a:solidFill>
            </a:endParaRPr>
          </a:p>
          <a:p>
            <a:pPr marL="0" lvl="0" indent="0" algn="l" rtl="0">
              <a:spcBef>
                <a:spcPts val="0"/>
              </a:spcBef>
              <a:spcAft>
                <a:spcPts val="0"/>
              </a:spcAft>
              <a:buNone/>
            </a:pPr>
            <a:r>
              <a:rPr lang="en" u="sng">
                <a:solidFill>
                  <a:schemeClr val="hlink"/>
                </a:solidFill>
                <a:hlinkClick r:id="rId8"/>
              </a:rPr>
              <a:t>https://www.facebook.com/IsaacFA1992</a:t>
            </a:r>
            <a:r>
              <a:rPr lang="en">
                <a:solidFill>
                  <a:srgbClr val="0B5394"/>
                </a:solidFill>
              </a:rPr>
              <a:t> </a:t>
            </a:r>
            <a:endParaRPr>
              <a:solidFill>
                <a:srgbClr val="0B539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Các</a:t>
            </a:r>
            <a:r>
              <a:rPr lang="en-US" dirty="0"/>
              <a:t> </a:t>
            </a:r>
            <a:r>
              <a:rPr lang="en-US" dirty="0" err="1"/>
              <a:t>thuật</a:t>
            </a:r>
            <a:r>
              <a:rPr lang="en-US" dirty="0"/>
              <a:t> </a:t>
            </a:r>
            <a:r>
              <a:rPr lang="en-US" dirty="0" err="1"/>
              <a:t>ngữ</a:t>
            </a:r>
            <a:r>
              <a:rPr lang="en-US" dirty="0"/>
              <a:t> </a:t>
            </a:r>
            <a:r>
              <a:rPr lang="en-US" dirty="0" err="1"/>
              <a:t>thường</a:t>
            </a:r>
            <a:r>
              <a:rPr lang="en-US" dirty="0"/>
              <a:t> </a:t>
            </a:r>
            <a:r>
              <a:rPr lang="en-US" dirty="0" err="1"/>
              <a:t>thấy</a:t>
            </a:r>
            <a:endParaRPr lang="en-US" dirty="0"/>
          </a:p>
        </p:txBody>
      </p:sp>
      <p:sp>
        <p:nvSpPr>
          <p:cNvPr id="7" name="Content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777686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877825" y="73700"/>
            <a:ext cx="7955400" cy="484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ct val="40740"/>
              <a:buFont typeface="Arial"/>
              <a:buNone/>
            </a:pPr>
            <a:r>
              <a:rPr lang="en"/>
              <a:t>Thảo Luận &amp; Hỏi Đáp </a:t>
            </a:r>
            <a:endParaRPr/>
          </a:p>
        </p:txBody>
      </p:sp>
      <p:sp>
        <p:nvSpPr>
          <p:cNvPr id="198" name="Google Shape;198;p28"/>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199" name="Google Shape;199;p28"/>
          <p:cNvSpPr txBox="1"/>
          <p:nvPr/>
        </p:nvSpPr>
        <p:spPr>
          <a:xfrm>
            <a:off x="2050338" y="825575"/>
            <a:ext cx="504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rgbClr val="0000FF"/>
                </a:solidFill>
              </a:rPr>
              <a:t>THANK YOU!</a:t>
            </a:r>
            <a:endParaRPr sz="3600">
              <a:solidFill>
                <a:srgbClr val="0000FF"/>
              </a:solidFill>
            </a:endParaRPr>
          </a:p>
        </p:txBody>
      </p:sp>
      <p:sp>
        <p:nvSpPr>
          <p:cNvPr id="200" name="Google Shape;200;p28"/>
          <p:cNvSpPr/>
          <p:nvPr/>
        </p:nvSpPr>
        <p:spPr>
          <a:xfrm>
            <a:off x="209175" y="127000"/>
            <a:ext cx="702300" cy="4353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4</a:t>
            </a:r>
            <a:endParaRPr sz="2000" b="1">
              <a:solidFill>
                <a:schemeClr val="lt1"/>
              </a:solidFill>
            </a:endParaRPr>
          </a:p>
        </p:txBody>
      </p:sp>
      <p:pic>
        <p:nvPicPr>
          <p:cNvPr id="201" name="Google Shape;201;p28"/>
          <p:cNvPicPr preferRelativeResize="0"/>
          <p:nvPr/>
        </p:nvPicPr>
        <p:blipFill>
          <a:blip r:embed="rId3">
            <a:alphaModFix/>
          </a:blip>
          <a:stretch>
            <a:fillRect/>
          </a:stretch>
        </p:blipFill>
        <p:spPr>
          <a:xfrm>
            <a:off x="1939062" y="1905863"/>
            <a:ext cx="5265864" cy="19489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78650" y="73700"/>
            <a:ext cx="7953600" cy="488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Giới thiệu mentor </a:t>
            </a:r>
            <a:endParaRPr/>
          </a:p>
        </p:txBody>
      </p:sp>
      <p:sp>
        <p:nvSpPr>
          <p:cNvPr id="180" name="Google Shape;180;p27"/>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81" name="Google Shape;181;p27"/>
          <p:cNvGrpSpPr/>
          <p:nvPr/>
        </p:nvGrpSpPr>
        <p:grpSpPr>
          <a:xfrm>
            <a:off x="398425" y="871200"/>
            <a:ext cx="2282400" cy="3922525"/>
            <a:chOff x="1034825" y="1176000"/>
            <a:chExt cx="2282400" cy="3922525"/>
          </a:xfrm>
        </p:grpSpPr>
        <p:pic>
          <p:nvPicPr>
            <p:cNvPr id="182" name="Google Shape;182;p27"/>
            <p:cNvPicPr preferRelativeResize="0"/>
            <p:nvPr/>
          </p:nvPicPr>
          <p:blipFill rotWithShape="1">
            <a:blip r:embed="rId3">
              <a:alphaModFix/>
            </a:blip>
            <a:srcRect t="25417"/>
            <a:stretch/>
          </p:blipFill>
          <p:spPr>
            <a:xfrm>
              <a:off x="1307725" y="1579350"/>
              <a:ext cx="1736600" cy="2561726"/>
            </a:xfrm>
            <a:prstGeom prst="rect">
              <a:avLst/>
            </a:prstGeom>
            <a:noFill/>
            <a:ln>
              <a:noFill/>
            </a:ln>
          </p:spPr>
        </p:pic>
        <p:sp>
          <p:nvSpPr>
            <p:cNvPr id="183" name="Google Shape;183;p27"/>
            <p:cNvSpPr txBox="1"/>
            <p:nvPr/>
          </p:nvSpPr>
          <p:spPr>
            <a:xfrm>
              <a:off x="1189650" y="1176000"/>
              <a:ext cx="19620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Trương Quang Vương</a:t>
              </a:r>
              <a:endParaRPr sz="1200" b="1"/>
            </a:p>
            <a:p>
              <a:pPr marL="0" lvl="0" indent="0" algn="ctr" rtl="0">
                <a:spcBef>
                  <a:spcPts val="0"/>
                </a:spcBef>
                <a:spcAft>
                  <a:spcPts val="0"/>
                </a:spcAft>
                <a:buNone/>
              </a:pPr>
              <a:r>
                <a:rPr lang="en" sz="1200"/>
                <a:t>Cử Nhân CNTT - ĐH FPT</a:t>
              </a:r>
              <a:endParaRPr sz="1200"/>
            </a:p>
          </p:txBody>
        </p:sp>
        <p:sp>
          <p:nvSpPr>
            <p:cNvPr id="184" name="Google Shape;184;p27"/>
            <p:cNvSpPr txBox="1"/>
            <p:nvPr/>
          </p:nvSpPr>
          <p:spPr>
            <a:xfrm>
              <a:off x="1034825" y="4175125"/>
              <a:ext cx="228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chemeClr val="dk1"/>
                  </a:solidFill>
                </a:rPr>
                <a:t>Bạn Vương vốn là mentor mảng lập trình web, nhưng về sau lại nhìn thấy sự hấp dẫn và bén duyên với mảng DS</a:t>
              </a:r>
              <a:endParaRPr sz="1000">
                <a:solidFill>
                  <a:schemeClr val="dk1"/>
                </a:solidFill>
              </a:endParaRPr>
            </a:p>
            <a:p>
              <a:pPr marL="0" lvl="0" indent="0" algn="l" rtl="0">
                <a:spcBef>
                  <a:spcPts val="0"/>
                </a:spcBef>
                <a:spcAft>
                  <a:spcPts val="0"/>
                </a:spcAft>
                <a:buNone/>
              </a:pPr>
              <a:r>
                <a:rPr lang="en" sz="1000">
                  <a:solidFill>
                    <a:srgbClr val="0B5394"/>
                  </a:solidFill>
                </a:rPr>
                <a:t>Facebook: Vuong Truong </a:t>
              </a:r>
              <a:endParaRPr sz="1000">
                <a:solidFill>
                  <a:srgbClr val="0B5394"/>
                </a:solidFill>
              </a:endParaRPr>
            </a:p>
            <a:p>
              <a:pPr marL="0" lvl="0" indent="0" algn="l" rtl="0">
                <a:spcBef>
                  <a:spcPts val="0"/>
                </a:spcBef>
                <a:spcAft>
                  <a:spcPts val="0"/>
                </a:spcAft>
                <a:buNone/>
              </a:pPr>
              <a:r>
                <a:rPr lang="en" sz="1000" u="sng">
                  <a:solidFill>
                    <a:srgbClr val="0097A7"/>
                  </a:solidFill>
                  <a:hlinkClick r:id="rId4">
                    <a:extLst>
                      <a:ext uri="{A12FA001-AC4F-418D-AE19-62706E023703}">
                        <ahyp:hlinkClr xmlns="" xmlns:ahyp="http://schemas.microsoft.com/office/drawing/2018/hyperlinkcolor" val="tx"/>
                      </a:ext>
                    </a:extLst>
                  </a:hlinkClick>
                </a:rPr>
                <a:t>https://www.facebook.com/quangvuong.truong.7334</a:t>
              </a:r>
              <a:r>
                <a:rPr lang="en" sz="1000">
                  <a:solidFill>
                    <a:srgbClr val="0B5394"/>
                  </a:solidFill>
                </a:rPr>
                <a:t> </a:t>
              </a:r>
              <a:endParaRPr sz="1000">
                <a:solidFill>
                  <a:srgbClr val="0B5394"/>
                </a:solidFill>
              </a:endParaRPr>
            </a:p>
          </p:txBody>
        </p:sp>
      </p:grpSp>
      <p:grpSp>
        <p:nvGrpSpPr>
          <p:cNvPr id="185" name="Google Shape;185;p27"/>
          <p:cNvGrpSpPr/>
          <p:nvPr/>
        </p:nvGrpSpPr>
        <p:grpSpPr>
          <a:xfrm>
            <a:off x="5922925" y="732300"/>
            <a:ext cx="2701925" cy="3951050"/>
            <a:chOff x="831125" y="897825"/>
            <a:chExt cx="2701925" cy="3951050"/>
          </a:xfrm>
        </p:grpSpPr>
        <p:sp>
          <p:nvSpPr>
            <p:cNvPr id="186" name="Google Shape;186;p27"/>
            <p:cNvSpPr txBox="1"/>
            <p:nvPr/>
          </p:nvSpPr>
          <p:spPr>
            <a:xfrm>
              <a:off x="831125" y="897825"/>
              <a:ext cx="26787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Mai Ngọc Kiên</a:t>
              </a:r>
              <a:endParaRPr sz="1200" b="1"/>
            </a:p>
            <a:p>
              <a:pPr marL="0" lvl="0" indent="0" algn="ctr" rtl="0">
                <a:spcBef>
                  <a:spcPts val="0"/>
                </a:spcBef>
                <a:spcAft>
                  <a:spcPts val="0"/>
                </a:spcAft>
                <a:buNone/>
              </a:pPr>
              <a:r>
                <a:rPr lang="en" sz="1200"/>
                <a:t>Thạc sĩ Khoa học Dữ liệu</a:t>
              </a:r>
              <a:endParaRPr sz="1200"/>
            </a:p>
            <a:p>
              <a:pPr marL="0" lvl="0" indent="0" algn="ctr" rtl="0">
                <a:spcBef>
                  <a:spcPts val="0"/>
                </a:spcBef>
                <a:spcAft>
                  <a:spcPts val="0"/>
                </a:spcAft>
                <a:buNone/>
              </a:pPr>
              <a:r>
                <a:rPr lang="en" sz="1200"/>
                <a:t>ĐH UST - Học viện KISTI (Hàn Quốc)</a:t>
              </a:r>
              <a:endParaRPr sz="1200"/>
            </a:p>
          </p:txBody>
        </p:sp>
        <p:sp>
          <p:nvSpPr>
            <p:cNvPr id="187" name="Google Shape;187;p27"/>
            <p:cNvSpPr txBox="1"/>
            <p:nvPr/>
          </p:nvSpPr>
          <p:spPr>
            <a:xfrm>
              <a:off x="1009750" y="3925475"/>
              <a:ext cx="2523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Anh Kiên từng là cựu "vận động viên" leo núi chương trình Đường lên đỉnh Olympia. Sau khi tốt nghiệp, anh trở về VN và hiện đang là Data Engineer ở Tiki.</a:t>
              </a:r>
              <a:endParaRPr sz="1000"/>
            </a:p>
            <a:p>
              <a:pPr marL="0" lvl="0" indent="0" algn="l" rtl="0">
                <a:spcBef>
                  <a:spcPts val="0"/>
                </a:spcBef>
                <a:spcAft>
                  <a:spcPts val="0"/>
                </a:spcAft>
                <a:buNone/>
              </a:pPr>
              <a:r>
                <a:rPr lang="en" sz="1000">
                  <a:solidFill>
                    <a:srgbClr val="0B5394"/>
                  </a:solidFill>
                </a:rPr>
                <a:t>Facebook: Kien Mai Ngoc</a:t>
              </a:r>
              <a:endParaRPr sz="1000">
                <a:solidFill>
                  <a:srgbClr val="0B5394"/>
                </a:solidFill>
              </a:endParaRPr>
            </a:p>
            <a:p>
              <a:pPr marL="0" lvl="0" indent="0" algn="l" rtl="0">
                <a:spcBef>
                  <a:spcPts val="0"/>
                </a:spcBef>
                <a:spcAft>
                  <a:spcPts val="0"/>
                </a:spcAft>
                <a:buNone/>
              </a:pPr>
              <a:r>
                <a:rPr lang="en" sz="1000" u="sng">
                  <a:solidFill>
                    <a:srgbClr val="0097A7"/>
                  </a:solidFill>
                  <a:hlinkClick r:id="rId5">
                    <a:extLst>
                      <a:ext uri="{A12FA001-AC4F-418D-AE19-62706E023703}">
                        <ahyp:hlinkClr xmlns="" xmlns:ahyp="http://schemas.microsoft.com/office/drawing/2018/hyperlinkcolor" val="tx"/>
                      </a:ext>
                    </a:extLst>
                  </a:hlinkClick>
                </a:rPr>
                <a:t>https://www.facebook.com/hamsterviel.kien</a:t>
              </a:r>
              <a:r>
                <a:rPr lang="en" sz="1000">
                  <a:solidFill>
                    <a:srgbClr val="0B5394"/>
                  </a:solidFill>
                </a:rPr>
                <a:t>  </a:t>
              </a:r>
              <a:endParaRPr sz="1000">
                <a:solidFill>
                  <a:srgbClr val="0B5394"/>
                </a:solidFill>
              </a:endParaRPr>
            </a:p>
          </p:txBody>
        </p:sp>
        <p:pic>
          <p:nvPicPr>
            <p:cNvPr id="188" name="Google Shape;188;p27"/>
            <p:cNvPicPr preferRelativeResize="0"/>
            <p:nvPr/>
          </p:nvPicPr>
          <p:blipFill>
            <a:blip r:embed="rId6">
              <a:alphaModFix/>
            </a:blip>
            <a:stretch>
              <a:fillRect/>
            </a:stretch>
          </p:blipFill>
          <p:spPr>
            <a:xfrm>
              <a:off x="1146725" y="1604325"/>
              <a:ext cx="2168751" cy="2168751"/>
            </a:xfrm>
            <a:prstGeom prst="rect">
              <a:avLst/>
            </a:prstGeom>
            <a:noFill/>
            <a:ln>
              <a:noFill/>
            </a:ln>
          </p:spPr>
        </p:pic>
      </p:grpSp>
      <p:grpSp>
        <p:nvGrpSpPr>
          <p:cNvPr id="189" name="Google Shape;189;p27"/>
          <p:cNvGrpSpPr/>
          <p:nvPr/>
        </p:nvGrpSpPr>
        <p:grpSpPr>
          <a:xfrm>
            <a:off x="2983225" y="797775"/>
            <a:ext cx="2711100" cy="3974300"/>
            <a:chOff x="3059425" y="797775"/>
            <a:chExt cx="2711100" cy="3974300"/>
          </a:xfrm>
        </p:grpSpPr>
        <p:pic>
          <p:nvPicPr>
            <p:cNvPr id="190" name="Google Shape;190;p27"/>
            <p:cNvPicPr preferRelativeResize="0"/>
            <p:nvPr/>
          </p:nvPicPr>
          <p:blipFill rotWithShape="1">
            <a:blip r:embed="rId7">
              <a:alphaModFix/>
            </a:blip>
            <a:srcRect b="13494"/>
            <a:stretch/>
          </p:blipFill>
          <p:spPr>
            <a:xfrm>
              <a:off x="3457800" y="1474312"/>
              <a:ext cx="1843550" cy="2134575"/>
            </a:xfrm>
            <a:prstGeom prst="rect">
              <a:avLst/>
            </a:prstGeom>
            <a:noFill/>
            <a:ln>
              <a:noFill/>
            </a:ln>
          </p:spPr>
        </p:pic>
        <p:sp>
          <p:nvSpPr>
            <p:cNvPr id="191" name="Google Shape;191;p27"/>
            <p:cNvSpPr txBox="1"/>
            <p:nvPr/>
          </p:nvSpPr>
          <p:spPr>
            <a:xfrm>
              <a:off x="3059425" y="3694475"/>
              <a:ext cx="2711100" cy="1077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t>Bạn Tú là học viên khóa đầu tiên của chương trình đào tạo này, và là một trong những học viên xuất sắc nhất. Tú đã được nhận vào làm DA ở một công ty tài chính sau khóa học, và được mời ở lại làm mentor.</a:t>
              </a:r>
              <a:endParaRPr sz="1000"/>
            </a:p>
            <a:p>
              <a:pPr marL="0" lvl="0" indent="0" algn="l" rtl="0">
                <a:spcBef>
                  <a:spcPts val="0"/>
                </a:spcBef>
                <a:spcAft>
                  <a:spcPts val="0"/>
                </a:spcAft>
                <a:buNone/>
              </a:pPr>
              <a:r>
                <a:rPr lang="en" sz="1000">
                  <a:solidFill>
                    <a:srgbClr val="0B5394"/>
                  </a:solidFill>
                </a:rPr>
                <a:t>Facebook: Hoàng Tú Nguyễn</a:t>
              </a:r>
              <a:endParaRPr sz="1000">
                <a:solidFill>
                  <a:srgbClr val="0B5394"/>
                </a:solidFill>
              </a:endParaRPr>
            </a:p>
            <a:p>
              <a:pPr marL="0" lvl="0" indent="0" algn="l" rtl="0">
                <a:spcBef>
                  <a:spcPts val="0"/>
                </a:spcBef>
                <a:spcAft>
                  <a:spcPts val="0"/>
                </a:spcAft>
                <a:buNone/>
              </a:pPr>
              <a:r>
                <a:rPr lang="en" sz="1000" u="sng">
                  <a:solidFill>
                    <a:srgbClr val="0097A7"/>
                  </a:solidFill>
                  <a:hlinkClick r:id="rId8">
                    <a:extLst>
                      <a:ext uri="{A12FA001-AC4F-418D-AE19-62706E023703}">
                        <ahyp:hlinkClr xmlns="" xmlns:ahyp="http://schemas.microsoft.com/office/drawing/2018/hyperlinkcolor" val="tx"/>
                      </a:ext>
                    </a:extLst>
                  </a:hlinkClick>
                </a:rPr>
                <a:t>https://www.facebook.com/hoangtu.nguyen.980</a:t>
              </a:r>
              <a:r>
                <a:rPr lang="en" sz="1000">
                  <a:solidFill>
                    <a:srgbClr val="000000"/>
                  </a:solidFill>
                </a:rPr>
                <a:t> </a:t>
              </a:r>
              <a:endParaRPr sz="1000">
                <a:solidFill>
                  <a:srgbClr val="0B5394"/>
                </a:solidFill>
              </a:endParaRPr>
            </a:p>
          </p:txBody>
        </p:sp>
        <p:sp>
          <p:nvSpPr>
            <p:cNvPr id="192" name="Google Shape;192;p27"/>
            <p:cNvSpPr txBox="1"/>
            <p:nvPr/>
          </p:nvSpPr>
          <p:spPr>
            <a:xfrm>
              <a:off x="3281350" y="797775"/>
              <a:ext cx="2179200" cy="554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b="1"/>
                <a:t>Nguyễn Hoàng Tú</a:t>
              </a:r>
              <a:endParaRPr sz="1200" b="1"/>
            </a:p>
            <a:p>
              <a:pPr marL="0" lvl="0" indent="0" algn="ctr" rtl="0">
                <a:spcBef>
                  <a:spcPts val="0"/>
                </a:spcBef>
                <a:spcAft>
                  <a:spcPts val="0"/>
                </a:spcAft>
                <a:buNone/>
              </a:pPr>
              <a:r>
                <a:rPr lang="en" sz="1200"/>
                <a:t>Kỹ sư Điều khiển Tự động</a:t>
              </a:r>
              <a:endParaRPr sz="1200"/>
            </a:p>
            <a:p>
              <a:pPr marL="0" lvl="0" indent="0" algn="ctr" rtl="0">
                <a:spcBef>
                  <a:spcPts val="0"/>
                </a:spcBef>
                <a:spcAft>
                  <a:spcPts val="0"/>
                </a:spcAft>
                <a:buNone/>
              </a:pPr>
              <a:r>
                <a:rPr lang="en" sz="1200"/>
                <a:t>ĐH Bách Khoa Tp. HCM</a:t>
              </a:r>
              <a:endParaRPr sz="120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90725"/>
            <a:ext cx="75582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b="1"/>
              <a:t>Nội dung</a:t>
            </a:r>
            <a:endParaRPr b="1"/>
          </a:p>
        </p:txBody>
      </p:sp>
      <p:sp>
        <p:nvSpPr>
          <p:cNvPr id="124" name="Google Shape;124;p21"/>
          <p:cNvSpPr txBox="1">
            <a:spLocks noGrp="1"/>
          </p:cNvSpPr>
          <p:nvPr>
            <p:ph type="sldNum" idx="12"/>
          </p:nvPr>
        </p:nvSpPr>
        <p:spPr>
          <a:xfrm>
            <a:off x="8472450" y="4772073"/>
            <a:ext cx="5487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25" name="Google Shape;125;p21"/>
          <p:cNvSpPr txBox="1">
            <a:spLocks noGrp="1"/>
          </p:cNvSpPr>
          <p:nvPr>
            <p:ph type="body" idx="4294967295"/>
          </p:nvPr>
        </p:nvSpPr>
        <p:spPr>
          <a:xfrm>
            <a:off x="1792950" y="1875124"/>
            <a:ext cx="5715000" cy="234600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US" sz="2000" b="1" dirty="0" err="1">
                <a:solidFill>
                  <a:srgbClr val="1155CC"/>
                </a:solidFill>
              </a:rPr>
              <a:t>Giới</a:t>
            </a:r>
            <a:r>
              <a:rPr lang="en-US" sz="2000" b="1" dirty="0">
                <a:solidFill>
                  <a:srgbClr val="1155CC"/>
                </a:solidFill>
              </a:rPr>
              <a:t> </a:t>
            </a:r>
            <a:r>
              <a:rPr lang="en-US" sz="2000" b="1" dirty="0" err="1">
                <a:solidFill>
                  <a:srgbClr val="1155CC"/>
                </a:solidFill>
              </a:rPr>
              <a:t>thiệu</a:t>
            </a:r>
            <a:endParaRPr lang="en-US" sz="2000" b="1" dirty="0">
              <a:solidFill>
                <a:srgbClr val="1155CC"/>
              </a:solidFill>
            </a:endParaRPr>
          </a:p>
          <a:p>
            <a:pPr marL="457200" lvl="0" indent="-355600" algn="l" rtl="0">
              <a:spcBef>
                <a:spcPts val="0"/>
              </a:spcBef>
              <a:spcAft>
                <a:spcPts val="0"/>
              </a:spcAft>
              <a:buClr>
                <a:srgbClr val="1155CC"/>
              </a:buClr>
              <a:buSzPts val="2000"/>
              <a:buAutoNum type="arabicPeriod"/>
            </a:pPr>
            <a:endParaRPr sz="2000" b="1" dirty="0">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a:t>
            </a:r>
            <a:r>
              <a:rPr lang="en-US" dirty="0"/>
              <a:t>1</a:t>
            </a:r>
            <a:r>
              <a:rPr lang="vi-VN" dirty="0"/>
              <a:t>: </a:t>
            </a:r>
            <a:r>
              <a:rPr lang="en-US" dirty="0" err="1"/>
              <a:t>Giới</a:t>
            </a:r>
            <a:r>
              <a:rPr lang="en-US" dirty="0"/>
              <a:t> </a:t>
            </a:r>
            <a:r>
              <a:rPr lang="en-US" dirty="0" err="1"/>
              <a:t>thiệu</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386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OCR </a:t>
            </a:r>
            <a:r>
              <a:rPr lang="en-US" dirty="0" err="1"/>
              <a:t>là</a:t>
            </a:r>
            <a:r>
              <a:rPr lang="en-US" dirty="0"/>
              <a:t> </a:t>
            </a:r>
            <a:r>
              <a:rPr lang="en-US" dirty="0" err="1"/>
              <a:t>gì</a:t>
            </a:r>
            <a:r>
              <a:rPr lang="en-US" dirty="0"/>
              <a:t>?</a:t>
            </a:r>
          </a:p>
        </p:txBody>
      </p:sp>
      <p:sp>
        <p:nvSpPr>
          <p:cNvPr id="3" name="Text Placeholder 2">
            <a:extLst>
              <a:ext uri="{FF2B5EF4-FFF2-40B4-BE49-F238E27FC236}">
                <a16:creationId xmlns:a16="http://schemas.microsoft.com/office/drawing/2014/main" id="{5A78C1F3-B0AA-D45A-319F-C521F7D56A5B}"/>
              </a:ext>
            </a:extLst>
          </p:cNvPr>
          <p:cNvSpPr>
            <a:spLocks noGrp="1"/>
          </p:cNvSpPr>
          <p:nvPr>
            <p:ph type="body" idx="1"/>
          </p:nvPr>
        </p:nvSpPr>
        <p:spPr/>
        <p:txBody>
          <a:bodyPr/>
          <a:lstStyle/>
          <a:p>
            <a:endParaRPr lang="en-US"/>
          </a:p>
        </p:txBody>
      </p:sp>
      <p:pic>
        <p:nvPicPr>
          <p:cNvPr id="2050" name="Picture 2" descr="Reconnaissance de caractères et OCR : Quelle solution choisi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714" y="996855"/>
            <a:ext cx="5665958" cy="3421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638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Phát</a:t>
            </a:r>
            <a:r>
              <a:rPr lang="en-US" dirty="0" smtClean="0"/>
              <a:t> </a:t>
            </a:r>
            <a:r>
              <a:rPr lang="en-US" dirty="0" err="1" smtClean="0"/>
              <a:t>hiện</a:t>
            </a:r>
            <a:r>
              <a:rPr lang="en-US" dirty="0" smtClean="0"/>
              <a:t> </a:t>
            </a:r>
            <a:r>
              <a:rPr lang="en-US" dirty="0" err="1" smtClean="0"/>
              <a:t>và</a:t>
            </a:r>
            <a:r>
              <a:rPr lang="en-US" dirty="0" smtClean="0"/>
              <a:t> </a:t>
            </a:r>
            <a:r>
              <a:rPr lang="en-US" dirty="0" err="1" smtClean="0"/>
              <a:t>nhận</a:t>
            </a:r>
            <a:r>
              <a:rPr lang="en-US" dirty="0" smtClean="0"/>
              <a:t> </a:t>
            </a:r>
            <a:r>
              <a:rPr lang="en-US" dirty="0" err="1" smtClean="0"/>
              <a:t>diện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1026" name="Picture 2" descr="https://api.wandb.ai/files/authors/images/projects/82562/09fb157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283" y="1360837"/>
            <a:ext cx="7997825" cy="294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854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Ứng</a:t>
            </a:r>
            <a:r>
              <a:rPr lang="en-US" dirty="0"/>
              <a:t> </a:t>
            </a:r>
            <a:r>
              <a:rPr lang="en-US" dirty="0" err="1"/>
              <a:t>dụng</a:t>
            </a:r>
            <a:r>
              <a:rPr lang="en-US" dirty="0"/>
              <a:t> </a:t>
            </a:r>
            <a:r>
              <a:rPr lang="en-US" dirty="0" err="1"/>
              <a:t>của</a:t>
            </a:r>
            <a:r>
              <a:rPr lang="en-US" dirty="0"/>
              <a:t> OCR</a:t>
            </a:r>
          </a:p>
        </p:txBody>
      </p:sp>
      <p:sp>
        <p:nvSpPr>
          <p:cNvPr id="3" name="Content Placeholder 2"/>
          <p:cNvSpPr>
            <a:spLocks noGrp="1"/>
          </p:cNvSpPr>
          <p:nvPr>
            <p:ph type="body" idx="1"/>
          </p:nvPr>
        </p:nvSpPr>
        <p:spPr/>
        <p:txBody>
          <a:bodyPr/>
          <a:lstStyle/>
          <a:p>
            <a:r>
              <a:rPr lang="en-US" dirty="0" err="1"/>
              <a:t>Nhận</a:t>
            </a:r>
            <a:r>
              <a:rPr lang="en-US" dirty="0"/>
              <a:t> </a:t>
            </a:r>
            <a:r>
              <a:rPr lang="en-US" dirty="0" err="1"/>
              <a:t>diện</a:t>
            </a:r>
            <a:r>
              <a:rPr lang="en-US" dirty="0"/>
              <a:t> </a:t>
            </a:r>
            <a:r>
              <a:rPr lang="en-US" dirty="0" err="1"/>
              <a:t>thông</a:t>
            </a:r>
            <a:r>
              <a:rPr lang="en-US" dirty="0"/>
              <a:t> tin </a:t>
            </a:r>
            <a:r>
              <a:rPr lang="en-US" dirty="0" err="1"/>
              <a:t>trong</a:t>
            </a:r>
            <a:r>
              <a:rPr lang="en-US" dirty="0"/>
              <a:t> passport, </a:t>
            </a:r>
            <a:r>
              <a:rPr lang="en-US" dirty="0" smtClean="0"/>
              <a:t>invoice</a:t>
            </a:r>
            <a:endParaRPr lang="en-US" dirty="0"/>
          </a:p>
        </p:txBody>
      </p:sp>
      <p:pic>
        <p:nvPicPr>
          <p:cNvPr id="5122" name="Picture 2" descr="Receipt 1 outp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859" y="1223642"/>
            <a:ext cx="6369181" cy="3638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70907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936</Words>
  <Application>Microsoft Office PowerPoint</Application>
  <PresentationFormat>On-screen Show (16:9)</PresentationFormat>
  <Paragraphs>136</Paragraphs>
  <Slides>31</Slides>
  <Notes>17</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31</vt:i4>
      </vt:variant>
    </vt:vector>
  </HeadingPairs>
  <TitlesOfParts>
    <vt:vector size="35" baseType="lpstr">
      <vt:lpstr>Arial</vt:lpstr>
      <vt:lpstr>Wingdings</vt:lpstr>
      <vt:lpstr>Simple Light</vt:lpstr>
      <vt:lpstr>Simple Light</vt:lpstr>
      <vt:lpstr>Deep Learning Bài 10: Mô hình sáng tạo đối kháng (GAN)</vt:lpstr>
      <vt:lpstr>Giảng viên và Trợ giảng</vt:lpstr>
      <vt:lpstr>Giảng viên và Trợ giảng (hỗ trợ)</vt:lpstr>
      <vt:lpstr>Giới thiệu mentor </vt:lpstr>
      <vt:lpstr>Nội dung</vt:lpstr>
      <vt:lpstr>Phần 1: Giới thiệu</vt:lpstr>
      <vt:lpstr>OCR là gì?</vt:lpstr>
      <vt:lpstr>Phát hiện và nhận diện</vt:lpstr>
      <vt:lpstr>Ứng dụng của OCR</vt:lpstr>
      <vt:lpstr>Ứng dụng của OCR</vt:lpstr>
      <vt:lpstr>Ứng dụng của OCR</vt:lpstr>
      <vt:lpstr>Phần 2: Mô hình CRNN</vt:lpstr>
      <vt:lpstr>CRNN-Convolutional Recurrent Neural Networks</vt:lpstr>
      <vt:lpstr>Lớp CNN</vt:lpstr>
      <vt:lpstr>Lớp RNN</vt:lpstr>
      <vt:lpstr>CRNN-Convolutional Recurrent Neural Networks</vt:lpstr>
      <vt:lpstr>Tại sao lại cần CTC</vt:lpstr>
      <vt:lpstr>Hàm loss CTC</vt:lpstr>
      <vt:lpstr>Hàm loss CTC</vt:lpstr>
      <vt:lpstr>Cách thức giải mã chuỗi CTC</vt:lpstr>
      <vt:lpstr>Beam search</vt:lpstr>
      <vt:lpstr>Phần 3: Mô hình</vt:lpstr>
      <vt:lpstr>PowerPoint Presentation</vt:lpstr>
      <vt:lpstr>PowerPoint Presentation</vt:lpstr>
      <vt:lpstr>PowerPoint Presentation</vt:lpstr>
      <vt:lpstr>Practice</vt:lpstr>
      <vt:lpstr>Phần 5: Bài tập và thảo luận</vt:lpstr>
      <vt:lpstr>Bài tập</vt:lpstr>
      <vt:lpstr>Tóm tắt</vt:lpstr>
      <vt:lpstr>Các thuật ngữ thường thấy</vt:lpstr>
      <vt:lpstr>Thảo Luận &amp; Hỏi Đáp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Thực Tế với Python Bài 1.1: Lập Trình Python Cơ Bản</dc:title>
  <dc:creator>Lê Khoa</dc:creator>
  <cp:lastModifiedBy>Lê Khoa</cp:lastModifiedBy>
  <cp:revision>241</cp:revision>
  <dcterms:modified xsi:type="dcterms:W3CDTF">2023-05-07T20:18:55Z</dcterms:modified>
</cp:coreProperties>
</file>